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Default Extension="gif" ContentType="image/gif"/>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Default Extension="jpeg" ContentType="image/jpeg"/>
  <Override PartName="/ppt/slideLayouts/slideLayout3.xml" ContentType="application/vnd.openxmlformats-officedocument.presentationml.slideLayout+xml"/>
  <Override PartName="/ppt/diagrams/quickStyle1.xml" ContentType="application/vnd.openxmlformats-officedocument.drawingml.diagram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4"/>
  </p:sldMasterIdLst>
  <p:notesMasterIdLst>
    <p:notesMasterId r:id="rId30"/>
  </p:notesMasterIdLst>
  <p:handoutMasterIdLst>
    <p:handoutMasterId r:id="rId31"/>
  </p:handoutMasterIdLst>
  <p:sldIdLst>
    <p:sldId id="267" r:id="rId5"/>
    <p:sldId id="278" r:id="rId6"/>
    <p:sldId id="269" r:id="rId7"/>
    <p:sldId id="286" r:id="rId8"/>
    <p:sldId id="287" r:id="rId9"/>
    <p:sldId id="288" r:id="rId10"/>
    <p:sldId id="279" r:id="rId11"/>
    <p:sldId id="289" r:id="rId12"/>
    <p:sldId id="260" r:id="rId13"/>
    <p:sldId id="290" r:id="rId14"/>
    <p:sldId id="280" r:id="rId15"/>
    <p:sldId id="291" r:id="rId16"/>
    <p:sldId id="297" r:id="rId17"/>
    <p:sldId id="285" r:id="rId18"/>
    <p:sldId id="298" r:id="rId19"/>
    <p:sldId id="299" r:id="rId20"/>
    <p:sldId id="300" r:id="rId21"/>
    <p:sldId id="301" r:id="rId22"/>
    <p:sldId id="281" r:id="rId23"/>
    <p:sldId id="292" r:id="rId24"/>
    <p:sldId id="293" r:id="rId25"/>
    <p:sldId id="294" r:id="rId26"/>
    <p:sldId id="295" r:id="rId27"/>
    <p:sldId id="296" r:id="rId28"/>
    <p:sldId id="284" r:id="rId29"/>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4995" autoAdjust="0"/>
    <p:restoredTop sz="94599" autoAdjust="0"/>
  </p:normalViewPr>
  <p:slideViewPr>
    <p:cSldViewPr>
      <p:cViewPr varScale="1">
        <p:scale>
          <a:sx n="73" d="100"/>
          <a:sy n="73" d="100"/>
        </p:scale>
        <p:origin x="-624" y="-102"/>
      </p:cViewPr>
      <p:guideLst>
        <p:guide orient="horz" pos="2160"/>
        <p:guide pos="3839"/>
      </p:guideLst>
    </p:cSldViewPr>
  </p:slideViewPr>
  <p:outlineViewPr>
    <p:cViewPr>
      <p:scale>
        <a:sx n="33" d="100"/>
        <a:sy n="33" d="100"/>
      </p:scale>
      <p:origin x="0" y="0"/>
    </p:cViewPr>
  </p:outlineViewPr>
  <p:notesTextViewPr>
    <p:cViewPr>
      <p:scale>
        <a:sx n="100" d="100"/>
        <a:sy n="100" d="100"/>
      </p:scale>
      <p:origin x="0" y="0"/>
    </p:cViewPr>
  </p:notesTextViewPr>
  <p:notesViewPr>
    <p:cSldViewPr showGuides="1">
      <p:cViewPr varScale="1">
        <p:scale>
          <a:sx n="63" d="100"/>
          <a:sy n="63" d="100"/>
        </p:scale>
        <p:origin x="2838" y="108"/>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DD2C3F-9F64-4AFC-BDFA-99B0FD662495}" type="doc">
      <dgm:prSet loTypeId="urn:microsoft.com/office/officeart/2005/8/layout/matrix2" loCatId="matrix" qsTypeId="urn:microsoft.com/office/officeart/2005/8/quickstyle/3d2" qsCatId="3D" csTypeId="urn:microsoft.com/office/officeart/2005/8/colors/colorful1#1" csCatId="colorful" phldr="1"/>
      <dgm:spPr/>
      <dgm:t>
        <a:bodyPr/>
        <a:lstStyle/>
        <a:p>
          <a:endParaRPr lang="en-US"/>
        </a:p>
      </dgm:t>
    </dgm:pt>
    <dgm:pt modelId="{A6BA014C-D5CD-45B0-A6E8-DE38B4DCEFFA}">
      <dgm:prSet custT="1"/>
      <dgm:spPr/>
      <dgm:t>
        <a:bodyPr/>
        <a:lstStyle/>
        <a:p>
          <a:r>
            <a:rPr lang="en-US" sz="1600" b="0" i="0" dirty="0">
              <a:latin typeface="Constantia (Body)"/>
            </a:rPr>
            <a:t>Shape : 269 rows and 71 columns.</a:t>
          </a:r>
        </a:p>
      </dgm:t>
    </dgm:pt>
    <dgm:pt modelId="{E1017A9B-2BAD-4A79-858F-3F2A232CC5FC}" type="parTrans" cxnId="{8C593243-2BBC-4C4A-B2D6-B7295886EAC2}">
      <dgm:prSet/>
      <dgm:spPr/>
      <dgm:t>
        <a:bodyPr/>
        <a:lstStyle/>
        <a:p>
          <a:endParaRPr lang="en-US"/>
        </a:p>
      </dgm:t>
    </dgm:pt>
    <dgm:pt modelId="{636D1143-B90B-4888-9B22-17B0348BA51B}" type="sibTrans" cxnId="{8C593243-2BBC-4C4A-B2D6-B7295886EAC2}">
      <dgm:prSet/>
      <dgm:spPr/>
      <dgm:t>
        <a:bodyPr/>
        <a:lstStyle/>
        <a:p>
          <a:endParaRPr lang="en-US"/>
        </a:p>
      </dgm:t>
    </dgm:pt>
    <dgm:pt modelId="{192D9088-0E6C-46F1-9F85-A5FD4F11ECA9}">
      <dgm:prSet custT="1"/>
      <dgm:spPr/>
      <dgm:t>
        <a:bodyPr/>
        <a:lstStyle/>
        <a:p>
          <a:r>
            <a:rPr lang="en-US" sz="1600" b="0" i="0" dirty="0">
              <a:latin typeface="Constantia (Body)"/>
            </a:rPr>
            <a:t>No null values present.</a:t>
          </a:r>
          <a:endParaRPr lang="en-US" sz="1600" dirty="0">
            <a:latin typeface="Constantia (Body)"/>
          </a:endParaRPr>
        </a:p>
      </dgm:t>
    </dgm:pt>
    <dgm:pt modelId="{12D3E03D-B243-4A51-BF2F-2464335A4416}" type="parTrans" cxnId="{9115828E-064B-43A6-8B7B-73931DC5C463}">
      <dgm:prSet/>
      <dgm:spPr/>
      <dgm:t>
        <a:bodyPr/>
        <a:lstStyle/>
        <a:p>
          <a:endParaRPr lang="en-US"/>
        </a:p>
      </dgm:t>
    </dgm:pt>
    <dgm:pt modelId="{8A095F39-0332-4410-8B60-A5C1F66041C0}" type="sibTrans" cxnId="{9115828E-064B-43A6-8B7B-73931DC5C463}">
      <dgm:prSet/>
      <dgm:spPr/>
      <dgm:t>
        <a:bodyPr/>
        <a:lstStyle/>
        <a:p>
          <a:endParaRPr lang="en-US"/>
        </a:p>
      </dgm:t>
    </dgm:pt>
    <dgm:pt modelId="{66F65BFA-2C7D-4B52-A360-F48BEE6838C0}">
      <dgm:prSet custT="1"/>
      <dgm:spPr/>
      <dgm:t>
        <a:bodyPr/>
        <a:lstStyle/>
        <a:p>
          <a:pPr rtl="0"/>
          <a:r>
            <a:rPr lang="en-US" sz="1600" b="0" i="0" dirty="0">
              <a:latin typeface="Constantia (Body)"/>
            </a:rPr>
            <a:t>22% duplicate fields/records found.</a:t>
          </a:r>
          <a:endParaRPr lang="en-US" sz="1600" dirty="0">
            <a:latin typeface="Constantia (Body)"/>
          </a:endParaRPr>
        </a:p>
      </dgm:t>
    </dgm:pt>
    <dgm:pt modelId="{A5A0009A-D57B-405D-93E0-B435AAB5176B}" type="parTrans" cxnId="{4FB5C9DF-4B52-4998-B9D4-363D930A77F4}">
      <dgm:prSet/>
      <dgm:spPr/>
      <dgm:t>
        <a:bodyPr/>
        <a:lstStyle/>
        <a:p>
          <a:endParaRPr lang="en-US"/>
        </a:p>
      </dgm:t>
    </dgm:pt>
    <dgm:pt modelId="{ED537FEA-734A-412E-A77E-4BDBEF6A6C92}" type="sibTrans" cxnId="{4FB5C9DF-4B52-4998-B9D4-363D930A77F4}">
      <dgm:prSet/>
      <dgm:spPr/>
      <dgm:t>
        <a:bodyPr/>
        <a:lstStyle/>
        <a:p>
          <a:endParaRPr lang="en-US"/>
        </a:p>
      </dgm:t>
    </dgm:pt>
    <dgm:pt modelId="{1DBF71A1-A201-4EA1-97EA-DB24F49F7E56}">
      <dgm:prSet custT="1"/>
      <dgm:spPr/>
      <dgm:t>
        <a:bodyPr/>
        <a:lstStyle/>
        <a:p>
          <a:pPr rtl="0"/>
          <a:r>
            <a:rPr lang="en-US" sz="1600" b="0" i="0" dirty="0">
              <a:latin typeface="Constantia (Body)"/>
            </a:rPr>
            <a:t>Datatypes of all the columns are objects except for the “Pin Code" column which has integers.</a:t>
          </a:r>
          <a:endParaRPr lang="en-US" sz="1600" dirty="0">
            <a:latin typeface="Constantia (Body)"/>
          </a:endParaRPr>
        </a:p>
      </dgm:t>
    </dgm:pt>
    <dgm:pt modelId="{9DB2FCB8-C29E-4ED4-8FB6-0183F2586A47}" type="parTrans" cxnId="{DEDF3986-9436-4C49-8F62-61BA3C47DC60}">
      <dgm:prSet/>
      <dgm:spPr/>
      <dgm:t>
        <a:bodyPr/>
        <a:lstStyle/>
        <a:p>
          <a:endParaRPr lang="en-US"/>
        </a:p>
      </dgm:t>
    </dgm:pt>
    <dgm:pt modelId="{9E15DBF5-A65E-4418-A7F5-AEB065A17EFD}" type="sibTrans" cxnId="{DEDF3986-9436-4C49-8F62-61BA3C47DC60}">
      <dgm:prSet/>
      <dgm:spPr/>
      <dgm:t>
        <a:bodyPr/>
        <a:lstStyle/>
        <a:p>
          <a:endParaRPr lang="en-US"/>
        </a:p>
      </dgm:t>
    </dgm:pt>
    <dgm:pt modelId="{E5823E23-3AB8-41EF-BBF2-2E25D0EF8C5F}">
      <dgm:prSet phldr="0"/>
      <dgm:spPr/>
      <dgm:t>
        <a:bodyPr/>
        <a:lstStyle/>
        <a:p>
          <a:endParaRPr lang="en-US" dirty="0">
            <a:latin typeface="Century Gothic" panose="020B0502020202020204"/>
          </a:endParaRPr>
        </a:p>
      </dgm:t>
    </dgm:pt>
    <dgm:pt modelId="{8E63E82D-1368-40F1-8140-B45D7178A20E}" type="parTrans" cxnId="{504A07B8-976B-42DE-83AE-78D2F682E73E}">
      <dgm:prSet/>
      <dgm:spPr/>
      <dgm:t>
        <a:bodyPr/>
        <a:lstStyle/>
        <a:p>
          <a:endParaRPr lang="en-IN"/>
        </a:p>
      </dgm:t>
    </dgm:pt>
    <dgm:pt modelId="{5F392A27-0BBA-4A84-AD42-881A753489DF}" type="sibTrans" cxnId="{504A07B8-976B-42DE-83AE-78D2F682E73E}">
      <dgm:prSet/>
      <dgm:spPr/>
      <dgm:t>
        <a:bodyPr/>
        <a:lstStyle/>
        <a:p>
          <a:endParaRPr lang="en-IN"/>
        </a:p>
      </dgm:t>
    </dgm:pt>
    <dgm:pt modelId="{409AB205-CA75-4F34-9950-D1778ABE0C5D}" type="pres">
      <dgm:prSet presAssocID="{0BDD2C3F-9F64-4AFC-BDFA-99B0FD662495}" presName="matrix" presStyleCnt="0">
        <dgm:presLayoutVars>
          <dgm:chMax val="1"/>
          <dgm:dir/>
          <dgm:resizeHandles val="exact"/>
        </dgm:presLayoutVars>
      </dgm:prSet>
      <dgm:spPr/>
      <dgm:t>
        <a:bodyPr/>
        <a:lstStyle/>
        <a:p>
          <a:endParaRPr lang="en-US"/>
        </a:p>
      </dgm:t>
    </dgm:pt>
    <dgm:pt modelId="{18D709CE-CC30-452B-94AF-D369BF8838EE}" type="pres">
      <dgm:prSet presAssocID="{0BDD2C3F-9F64-4AFC-BDFA-99B0FD662495}" presName="axisShape" presStyleLbl="bgShp" presStyleIdx="0" presStyleCnt="1"/>
      <dgm:spPr/>
    </dgm:pt>
    <dgm:pt modelId="{7B103496-DA0E-4685-89BE-480B410F7FCF}" type="pres">
      <dgm:prSet presAssocID="{0BDD2C3F-9F64-4AFC-BDFA-99B0FD662495}" presName="rect1" presStyleLbl="node1" presStyleIdx="0" presStyleCnt="4">
        <dgm:presLayoutVars>
          <dgm:chMax val="0"/>
          <dgm:chPref val="0"/>
          <dgm:bulletEnabled val="1"/>
        </dgm:presLayoutVars>
      </dgm:prSet>
      <dgm:spPr/>
      <dgm:t>
        <a:bodyPr/>
        <a:lstStyle/>
        <a:p>
          <a:endParaRPr lang="en-US"/>
        </a:p>
      </dgm:t>
    </dgm:pt>
    <dgm:pt modelId="{97980B12-612D-45AF-96B7-86D66152C1E9}" type="pres">
      <dgm:prSet presAssocID="{0BDD2C3F-9F64-4AFC-BDFA-99B0FD662495}" presName="rect2" presStyleLbl="node1" presStyleIdx="1" presStyleCnt="4">
        <dgm:presLayoutVars>
          <dgm:chMax val="0"/>
          <dgm:chPref val="0"/>
          <dgm:bulletEnabled val="1"/>
        </dgm:presLayoutVars>
      </dgm:prSet>
      <dgm:spPr/>
      <dgm:t>
        <a:bodyPr/>
        <a:lstStyle/>
        <a:p>
          <a:endParaRPr lang="en-US"/>
        </a:p>
      </dgm:t>
    </dgm:pt>
    <dgm:pt modelId="{65245A7B-7C16-44E2-AEE8-3B675CFCEFDA}" type="pres">
      <dgm:prSet presAssocID="{0BDD2C3F-9F64-4AFC-BDFA-99B0FD662495}" presName="rect3" presStyleLbl="node1" presStyleIdx="2" presStyleCnt="4">
        <dgm:presLayoutVars>
          <dgm:chMax val="0"/>
          <dgm:chPref val="0"/>
          <dgm:bulletEnabled val="1"/>
        </dgm:presLayoutVars>
      </dgm:prSet>
      <dgm:spPr/>
      <dgm:t>
        <a:bodyPr/>
        <a:lstStyle/>
        <a:p>
          <a:endParaRPr lang="en-US"/>
        </a:p>
      </dgm:t>
    </dgm:pt>
    <dgm:pt modelId="{B80B054A-6F89-48AB-AE26-0079B56D1C05}" type="pres">
      <dgm:prSet presAssocID="{0BDD2C3F-9F64-4AFC-BDFA-99B0FD662495}" presName="rect4" presStyleLbl="node1" presStyleIdx="3" presStyleCnt="4">
        <dgm:presLayoutVars>
          <dgm:chMax val="0"/>
          <dgm:chPref val="0"/>
          <dgm:bulletEnabled val="1"/>
        </dgm:presLayoutVars>
      </dgm:prSet>
      <dgm:spPr/>
      <dgm:t>
        <a:bodyPr/>
        <a:lstStyle/>
        <a:p>
          <a:endParaRPr lang="en-US"/>
        </a:p>
      </dgm:t>
    </dgm:pt>
  </dgm:ptLst>
  <dgm:cxnLst>
    <dgm:cxn modelId="{DEDF3986-9436-4C49-8F62-61BA3C47DC60}" srcId="{0BDD2C3F-9F64-4AFC-BDFA-99B0FD662495}" destId="{1DBF71A1-A201-4EA1-97EA-DB24F49F7E56}" srcOrd="3" destOrd="0" parTransId="{9DB2FCB8-C29E-4ED4-8FB6-0183F2586A47}" sibTransId="{9E15DBF5-A65E-4418-A7F5-AEB065A17EFD}"/>
    <dgm:cxn modelId="{BEF3E33D-AAE3-46D0-B803-64930AD31E3F}" type="presOf" srcId="{0BDD2C3F-9F64-4AFC-BDFA-99B0FD662495}" destId="{409AB205-CA75-4F34-9950-D1778ABE0C5D}" srcOrd="0" destOrd="0" presId="urn:microsoft.com/office/officeart/2005/8/layout/matrix2"/>
    <dgm:cxn modelId="{564A34B1-0AE4-4F2F-A6AD-F461CA32B386}" type="presOf" srcId="{1DBF71A1-A201-4EA1-97EA-DB24F49F7E56}" destId="{B80B054A-6F89-48AB-AE26-0079B56D1C05}" srcOrd="0" destOrd="0" presId="urn:microsoft.com/office/officeart/2005/8/layout/matrix2"/>
    <dgm:cxn modelId="{10EDE197-4B72-41B3-B1C1-8D30D5A983A8}" type="presOf" srcId="{66F65BFA-2C7D-4B52-A360-F48BEE6838C0}" destId="{65245A7B-7C16-44E2-AEE8-3B675CFCEFDA}" srcOrd="0" destOrd="0" presId="urn:microsoft.com/office/officeart/2005/8/layout/matrix2"/>
    <dgm:cxn modelId="{4FB5C9DF-4B52-4998-B9D4-363D930A77F4}" srcId="{0BDD2C3F-9F64-4AFC-BDFA-99B0FD662495}" destId="{66F65BFA-2C7D-4B52-A360-F48BEE6838C0}" srcOrd="2" destOrd="0" parTransId="{A5A0009A-D57B-405D-93E0-B435AAB5176B}" sibTransId="{ED537FEA-734A-412E-A77E-4BDBEF6A6C92}"/>
    <dgm:cxn modelId="{485ACDD1-8BA5-4FB5-8790-F1B5BAC86222}" type="presOf" srcId="{A6BA014C-D5CD-45B0-A6E8-DE38B4DCEFFA}" destId="{7B103496-DA0E-4685-89BE-480B410F7FCF}" srcOrd="0" destOrd="0" presId="urn:microsoft.com/office/officeart/2005/8/layout/matrix2"/>
    <dgm:cxn modelId="{9115828E-064B-43A6-8B7B-73931DC5C463}" srcId="{0BDD2C3F-9F64-4AFC-BDFA-99B0FD662495}" destId="{192D9088-0E6C-46F1-9F85-A5FD4F11ECA9}" srcOrd="1" destOrd="0" parTransId="{12D3E03D-B243-4A51-BF2F-2464335A4416}" sibTransId="{8A095F39-0332-4410-8B60-A5C1F66041C0}"/>
    <dgm:cxn modelId="{8C593243-2BBC-4C4A-B2D6-B7295886EAC2}" srcId="{0BDD2C3F-9F64-4AFC-BDFA-99B0FD662495}" destId="{A6BA014C-D5CD-45B0-A6E8-DE38B4DCEFFA}" srcOrd="0" destOrd="0" parTransId="{E1017A9B-2BAD-4A79-858F-3F2A232CC5FC}" sibTransId="{636D1143-B90B-4888-9B22-17B0348BA51B}"/>
    <dgm:cxn modelId="{9A5B3212-7BAB-4FE9-9B07-D3D74F23C04F}" type="presOf" srcId="{192D9088-0E6C-46F1-9F85-A5FD4F11ECA9}" destId="{97980B12-612D-45AF-96B7-86D66152C1E9}" srcOrd="0" destOrd="0" presId="urn:microsoft.com/office/officeart/2005/8/layout/matrix2"/>
    <dgm:cxn modelId="{504A07B8-976B-42DE-83AE-78D2F682E73E}" srcId="{0BDD2C3F-9F64-4AFC-BDFA-99B0FD662495}" destId="{E5823E23-3AB8-41EF-BBF2-2E25D0EF8C5F}" srcOrd="4" destOrd="0" parTransId="{8E63E82D-1368-40F1-8140-B45D7178A20E}" sibTransId="{5F392A27-0BBA-4A84-AD42-881A753489DF}"/>
    <dgm:cxn modelId="{D3AC11BA-5E20-4F9D-929F-E3358BDBF945}" type="presParOf" srcId="{409AB205-CA75-4F34-9950-D1778ABE0C5D}" destId="{18D709CE-CC30-452B-94AF-D369BF8838EE}" srcOrd="0" destOrd="0" presId="urn:microsoft.com/office/officeart/2005/8/layout/matrix2"/>
    <dgm:cxn modelId="{0817766F-C16C-4491-9045-BC02702A200E}" type="presParOf" srcId="{409AB205-CA75-4F34-9950-D1778ABE0C5D}" destId="{7B103496-DA0E-4685-89BE-480B410F7FCF}" srcOrd="1" destOrd="0" presId="urn:microsoft.com/office/officeart/2005/8/layout/matrix2"/>
    <dgm:cxn modelId="{764F39F7-A350-4C1B-96AE-93B222A6DBC9}" type="presParOf" srcId="{409AB205-CA75-4F34-9950-D1778ABE0C5D}" destId="{97980B12-612D-45AF-96B7-86D66152C1E9}" srcOrd="2" destOrd="0" presId="urn:microsoft.com/office/officeart/2005/8/layout/matrix2"/>
    <dgm:cxn modelId="{DAC22198-C00F-4B18-B768-795D26CE1A4B}" type="presParOf" srcId="{409AB205-CA75-4F34-9950-D1778ABE0C5D}" destId="{65245A7B-7C16-44E2-AEE8-3B675CFCEFDA}" srcOrd="3" destOrd="0" presId="urn:microsoft.com/office/officeart/2005/8/layout/matrix2"/>
    <dgm:cxn modelId="{513F2096-2167-4CCA-9BEC-1389BA467F57}" type="presParOf" srcId="{409AB205-CA75-4F34-9950-D1778ABE0C5D}" destId="{B80B054A-6F89-48AB-AE26-0079B56D1C05}" srcOrd="4" destOrd="0" presId="urn:microsoft.com/office/officeart/2005/8/layout/matrix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D709CE-CC30-452B-94AF-D369BF8838EE}">
      <dsp:nvSpPr>
        <dsp:cNvPr id="0" name=""/>
        <dsp:cNvSpPr/>
      </dsp:nvSpPr>
      <dsp:spPr>
        <a:xfrm>
          <a:off x="420687" y="0"/>
          <a:ext cx="4773613" cy="4773613"/>
        </a:xfrm>
        <a:prstGeom prst="quadArrow">
          <a:avLst>
            <a:gd name="adj1" fmla="val 2000"/>
            <a:gd name="adj2" fmla="val 4000"/>
            <a:gd name="adj3" fmla="val 5000"/>
          </a:avLst>
        </a:prstGeom>
        <a:gradFill rotWithShape="0">
          <a:gsLst>
            <a:gs pos="0">
              <a:schemeClr val="accent2">
                <a:tint val="40000"/>
                <a:hueOff val="0"/>
                <a:satOff val="0"/>
                <a:lumOff val="0"/>
                <a:alphaOff val="0"/>
                <a:tint val="98000"/>
                <a:lumMod val="114000"/>
              </a:schemeClr>
            </a:gs>
            <a:gs pos="100000">
              <a:schemeClr val="accent2">
                <a:tint val="40000"/>
                <a:hueOff val="0"/>
                <a:satOff val="0"/>
                <a:lumOff val="0"/>
                <a:alphaOff val="0"/>
                <a:shade val="90000"/>
                <a:lumMod val="84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7B103496-DA0E-4685-89BE-480B410F7FCF}">
      <dsp:nvSpPr>
        <dsp:cNvPr id="0" name=""/>
        <dsp:cNvSpPr/>
      </dsp:nvSpPr>
      <dsp:spPr>
        <a:xfrm>
          <a:off x="730971" y="310284"/>
          <a:ext cx="1909445" cy="1909445"/>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Constantia (Body)"/>
            </a:rPr>
            <a:t>Shape : 269 rows and 71 columns.</a:t>
          </a:r>
        </a:p>
      </dsp:txBody>
      <dsp:txXfrm>
        <a:off x="824182" y="403495"/>
        <a:ext cx="1723023" cy="1723023"/>
      </dsp:txXfrm>
    </dsp:sp>
    <dsp:sp modelId="{97980B12-612D-45AF-96B7-86D66152C1E9}">
      <dsp:nvSpPr>
        <dsp:cNvPr id="0" name=""/>
        <dsp:cNvSpPr/>
      </dsp:nvSpPr>
      <dsp:spPr>
        <a:xfrm>
          <a:off x="2974569" y="310284"/>
          <a:ext cx="1909445" cy="1909445"/>
        </a:xfrm>
        <a:prstGeom prst="roundRect">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Constantia (Body)"/>
            </a:rPr>
            <a:t>No null values present.</a:t>
          </a:r>
          <a:endParaRPr lang="en-US" sz="1600" kern="1200" dirty="0">
            <a:latin typeface="Constantia (Body)"/>
          </a:endParaRPr>
        </a:p>
      </dsp:txBody>
      <dsp:txXfrm>
        <a:off x="3067780" y="403495"/>
        <a:ext cx="1723023" cy="1723023"/>
      </dsp:txXfrm>
    </dsp:sp>
    <dsp:sp modelId="{65245A7B-7C16-44E2-AEE8-3B675CFCEFDA}">
      <dsp:nvSpPr>
        <dsp:cNvPr id="0" name=""/>
        <dsp:cNvSpPr/>
      </dsp:nvSpPr>
      <dsp:spPr>
        <a:xfrm>
          <a:off x="730971" y="2553882"/>
          <a:ext cx="1909445" cy="1909445"/>
        </a:xfrm>
        <a:prstGeom prst="roundRect">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i="0" kern="1200" dirty="0">
              <a:latin typeface="Constantia (Body)"/>
            </a:rPr>
            <a:t>22% duplicate fields/records found.</a:t>
          </a:r>
          <a:endParaRPr lang="en-US" sz="1600" kern="1200" dirty="0">
            <a:latin typeface="Constantia (Body)"/>
          </a:endParaRPr>
        </a:p>
      </dsp:txBody>
      <dsp:txXfrm>
        <a:off x="824182" y="2647093"/>
        <a:ext cx="1723023" cy="1723023"/>
      </dsp:txXfrm>
    </dsp:sp>
    <dsp:sp modelId="{B80B054A-6F89-48AB-AE26-0079B56D1C05}">
      <dsp:nvSpPr>
        <dsp:cNvPr id="0" name=""/>
        <dsp:cNvSpPr/>
      </dsp:nvSpPr>
      <dsp:spPr>
        <a:xfrm>
          <a:off x="2974569" y="2553882"/>
          <a:ext cx="1909445" cy="1909445"/>
        </a:xfrm>
        <a:prstGeom prst="round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i="0" kern="1200" dirty="0">
              <a:latin typeface="Constantia (Body)"/>
            </a:rPr>
            <a:t>Datatypes of all the columns are objects except for the “Pin Code" column which has integers.</a:t>
          </a:r>
          <a:endParaRPr lang="en-US" sz="1600" kern="1200" dirty="0">
            <a:latin typeface="Constantia (Body)"/>
          </a:endParaRPr>
        </a:p>
      </dsp:txBody>
      <dsp:txXfrm>
        <a:off x="3067780" y="2647093"/>
        <a:ext cx="1723023" cy="1723023"/>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0E6E22E-288A-414B-A8DE-E4DBD03D5FC0}" type="datetimeFigureOut">
              <a:rPr lang="en-US"/>
              <a:pPr/>
              <a:t>11/16/2022</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1114579-D02A-4B51-B5DF-8EC449F77AC7}" type="slidenum">
              <a:rPr/>
              <a:pPr/>
              <a:t>‹#›</a:t>
            </a:fld>
            <a:endParaRPr/>
          </a:p>
        </p:txBody>
      </p:sp>
    </p:spTree>
    <p:extLst>
      <p:ext uri="{BB962C8B-B14F-4D97-AF65-F5344CB8AC3E}">
        <p14:creationId xmlns:p14="http://schemas.microsoft.com/office/powerpoint/2010/main" xmlns="" val="276812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A9AE7E-E0F9-4C51-AD9A-F4C3A6E23BBF}" type="datetimeFigureOut">
              <a:rPr lang="en-US"/>
              <a:pPr/>
              <a:t>11/16/2022</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074690-7256-4BB9-AC0F-97AEAE8CDEC2}" type="slidenum">
              <a:rPr/>
              <a:pPr/>
              <a:t>‹#›</a:t>
            </a:fld>
            <a:endParaRPr/>
          </a:p>
        </p:txBody>
      </p:sp>
    </p:spTree>
    <p:extLst>
      <p:ext uri="{BB962C8B-B14F-4D97-AF65-F5344CB8AC3E}">
        <p14:creationId xmlns:p14="http://schemas.microsoft.com/office/powerpoint/2010/main" xmlns="" val="427426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711015" y="1371600"/>
            <a:ext cx="1046613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711015" y="3228536"/>
            <a:ext cx="10470201"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8E36636D-D922-432D-A958-524484B5923D}" type="datetimeFigureOut">
              <a:rPr lang="en-US" smtClean="0"/>
              <a:pPr/>
              <a:t>11/16/2022</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DF28FB93-0A08-4E7D-8E63-9EFA29F1E09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E36636D-D922-432D-A958-524484B5923D}" type="datetimeFigureOut">
              <a:rPr lang="en-US" smtClean="0"/>
              <a:pPr/>
              <a:t>11/16/2022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914402"/>
            <a:ext cx="2742486"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441" y="914402"/>
            <a:ext cx="802431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E36636D-D922-432D-A958-524484B5923D}" type="datetimeFigureOut">
              <a:rPr lang="en-US" smtClean="0"/>
              <a:pPr/>
              <a:t>11/16/2022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E36636D-D922-432D-A958-524484B5923D}" type="datetimeFigureOut">
              <a:rPr lang="en-US" smtClean="0"/>
              <a:pPr/>
              <a:t>11/16/2022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06952" y="1316736"/>
            <a:ext cx="10360501"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06952" y="2704664"/>
            <a:ext cx="10360501"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smtClean="0"/>
              <a:pPr/>
              <a:t>11/16/2022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704088"/>
            <a:ext cx="10969943"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609441" y="1920085"/>
            <a:ext cx="5383398"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5986" y="1920085"/>
            <a:ext cx="5383398"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8E36636D-D922-432D-A958-524484B5923D}" type="datetimeFigureOut">
              <a:rPr lang="en-US" smtClean="0"/>
              <a:pPr/>
              <a:t>11/16/2022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704088"/>
            <a:ext cx="10969943"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09441" y="1855248"/>
            <a:ext cx="5385514"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1754" y="1859758"/>
            <a:ext cx="5387630"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441" y="2514600"/>
            <a:ext cx="5385514"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1754" y="2514600"/>
            <a:ext cx="5387630"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8E36636D-D922-432D-A958-524484B5923D}" type="datetimeFigureOut">
              <a:rPr lang="en-US" smtClean="0"/>
              <a:pPr/>
              <a:t>11/16/2022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p:transition spd="med">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704088"/>
            <a:ext cx="11071516"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8E36636D-D922-432D-A958-524484B5923D}" type="datetimeFigureOut">
              <a:rPr lang="en-US" smtClean="0"/>
              <a:pPr/>
              <a:t>11/16/2022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smtClean="0"/>
              <a:pPr/>
              <a:t>11/16/2022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162" y="514352"/>
            <a:ext cx="3656648"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162" y="1676400"/>
            <a:ext cx="3656648"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765492" y="1676400"/>
            <a:ext cx="6813892"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8E36636D-D922-432D-A958-524484B5923D}" type="datetimeFigureOut">
              <a:rPr lang="en-US" smtClean="0"/>
              <a:pPr/>
              <a:t>11/16/2022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4219905" y="1108077"/>
            <a:ext cx="7008574"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10669399" y="5359769"/>
            <a:ext cx="207210"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812588" y="1176997"/>
            <a:ext cx="2949696"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812588" y="2828785"/>
            <a:ext cx="2945633"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11/16/2022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66796" y="6356351"/>
            <a:ext cx="812588" cy="365125"/>
          </a:xfrm>
        </p:spPr>
        <p:txBody>
          <a:bodyPr/>
          <a:lstStyle/>
          <a:p>
            <a:fld id="{DF28FB93-0A08-4E7D-8E63-9EFA29F1E093}" type="slidenum">
              <a:rPr lang="en-US" smtClean="0"/>
              <a:pPr/>
              <a:t>‹#›</a:t>
            </a:fld>
            <a:endParaRPr lang="en-US"/>
          </a:p>
        </p:txBody>
      </p:sp>
      <p:sp>
        <p:nvSpPr>
          <p:cNvPr id="3" name="Picture Placeholder 2"/>
          <p:cNvSpPr>
            <a:spLocks noGrp="1"/>
          </p:cNvSpPr>
          <p:nvPr>
            <p:ph type="pic" idx="1"/>
          </p:nvPr>
        </p:nvSpPr>
        <p:spPr>
          <a:xfrm rot="420000">
            <a:off x="4646513" y="1199517"/>
            <a:ext cx="6155357"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12697" y="5816600"/>
            <a:ext cx="12214218"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5840479" y="6219826"/>
            <a:ext cx="6348346"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12697" y="-7144"/>
            <a:ext cx="12214218"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5840479" y="-7144"/>
            <a:ext cx="6348346"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609441" y="704088"/>
            <a:ext cx="10969943"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609441" y="1935480"/>
            <a:ext cx="10969943"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09441" y="6356351"/>
            <a:ext cx="2844059"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8E36636D-D922-432D-A958-524484B5923D}" type="datetimeFigureOut">
              <a:rPr lang="en-US" smtClean="0"/>
              <a:pPr/>
              <a:t>11/16/2022</a:t>
            </a:fld>
            <a:endParaRPr lang="en-US"/>
          </a:p>
        </p:txBody>
      </p:sp>
      <p:sp>
        <p:nvSpPr>
          <p:cNvPr id="22" name="Footer Placeholder 21"/>
          <p:cNvSpPr>
            <a:spLocks noGrp="1"/>
          </p:cNvSpPr>
          <p:nvPr>
            <p:ph type="ftr" sz="quarter" idx="3"/>
          </p:nvPr>
        </p:nvSpPr>
        <p:spPr>
          <a:xfrm>
            <a:off x="3555074" y="6356351"/>
            <a:ext cx="4469236"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10563649" y="6356351"/>
            <a:ext cx="1015735"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DF28FB93-0A08-4E7D-8E63-9EFA29F1E093}" type="slidenum">
              <a:rPr lang="en-US" smtClean="0"/>
              <a:pPr/>
              <a:t>‹#›</a:t>
            </a:fld>
            <a:endParaRPr lang="en-US"/>
          </a:p>
        </p:txBody>
      </p:sp>
      <p:grpSp>
        <p:nvGrpSpPr>
          <p:cNvPr id="2" name="Group 1"/>
          <p:cNvGrpSpPr/>
          <p:nvPr/>
        </p:nvGrpSpPr>
        <p:grpSpPr>
          <a:xfrm>
            <a:off x="-25349" y="202408"/>
            <a:ext cx="12237543"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Lst>
  <p:transition spd="med">
    <p:fade/>
  </p:transition>
  <p:timing>
    <p:tnLst>
      <p:par>
        <p:cTn id="1" dur="indefinite" restart="never" nodeType="tmRoot"/>
      </p:par>
    </p:tnLst>
  </p:timing>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7" Type="http://schemas.microsoft.com/office/2007/relationships/diagramDrawing" Target="../diagrams/drawing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7.png"/><Relationship Id="rId2" Type="http://schemas.openxmlformats.org/officeDocument/2006/relationships/image" Target="../media/image25.jpeg"/><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1.gif"/><Relationship Id="rId1" Type="http://schemas.openxmlformats.org/officeDocument/2006/relationships/slideLayout" Target="../slideLayouts/slideLayout9.xml"/><Relationship Id="rId4" Type="http://schemas.openxmlformats.org/officeDocument/2006/relationships/image" Target="../media/image32.gif"/></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3.gif"/><Relationship Id="rId1" Type="http://schemas.openxmlformats.org/officeDocument/2006/relationships/slideLayout" Target="../slideLayouts/slideLayout9.xml"/><Relationship Id="rId4" Type="http://schemas.openxmlformats.org/officeDocument/2006/relationships/image" Target="../media/image34.gif"/></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5.gif"/><Relationship Id="rId1" Type="http://schemas.openxmlformats.org/officeDocument/2006/relationships/slideLayout" Target="../slideLayouts/slideLayout9.xml"/><Relationship Id="rId4" Type="http://schemas.openxmlformats.org/officeDocument/2006/relationships/image" Target="../media/image34.gif"/></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6.gif"/><Relationship Id="rId1" Type="http://schemas.openxmlformats.org/officeDocument/2006/relationships/slideLayout" Target="../slideLayouts/slideLayout9.xml"/><Relationship Id="rId4" Type="http://schemas.openxmlformats.org/officeDocument/2006/relationships/image" Target="../media/image34.gif"/></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https://maestrousero.blogspot.com/2017/03/thank-you-all.html?m=0" TargetMode="External"/><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89012" y="151924"/>
            <a:ext cx="10972800" cy="3886676"/>
          </a:xfrm>
        </p:spPr>
        <p:txBody>
          <a:bodyPr/>
          <a:lstStyle/>
          <a:p>
            <a:pPr algn="ctr"/>
            <a:r>
              <a:rPr lang="en-US" b="1" i="1" u="sng" dirty="0"/>
              <a:t>Customer Retention Case Study Presentation</a:t>
            </a:r>
          </a:p>
        </p:txBody>
      </p:sp>
      <p:sp>
        <p:nvSpPr>
          <p:cNvPr id="3" name="Subtitle 2"/>
          <p:cNvSpPr>
            <a:spLocks noGrp="1"/>
          </p:cNvSpPr>
          <p:nvPr>
            <p:ph type="subTitle" idx="1"/>
          </p:nvPr>
        </p:nvSpPr>
        <p:spPr>
          <a:xfrm>
            <a:off x="-611188" y="4419600"/>
            <a:ext cx="9429931" cy="991077"/>
          </a:xfrm>
        </p:spPr>
        <p:txBody>
          <a:bodyPr/>
          <a:lstStyle/>
          <a:p>
            <a:r>
              <a:rPr lang="en-US" dirty="0"/>
              <a:t>Prepared by </a:t>
            </a:r>
            <a:r>
              <a:rPr lang="en-US" dirty="0" err="1" smtClean="0"/>
              <a:t>Nasim</a:t>
            </a:r>
            <a:r>
              <a:rPr lang="en-US" dirty="0" smtClean="0"/>
              <a:t> </a:t>
            </a:r>
            <a:r>
              <a:rPr lang="en-US" dirty="0" err="1" smtClean="0"/>
              <a:t>Patil</a:t>
            </a:r>
            <a:endParaRPr lang="en-US" dirty="0"/>
          </a:p>
        </p:txBody>
      </p:sp>
      <p:pic>
        <p:nvPicPr>
          <p:cNvPr id="5" name="Picture 4">
            <a:extLst>
              <a:ext uri="{FF2B5EF4-FFF2-40B4-BE49-F238E27FC236}">
                <a16:creationId xmlns:a16="http://schemas.microsoft.com/office/drawing/2014/main" xmlns="" id="{152BA2BB-3B9E-47DA-8A78-C4F2F8F30C2F}"/>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33240" y="120661"/>
            <a:ext cx="2419394" cy="991077"/>
          </a:xfrm>
          <a:prstGeom prst="rect">
            <a:avLst/>
          </a:prstGeom>
        </p:spPr>
      </p:pic>
      <p:pic>
        <p:nvPicPr>
          <p:cNvPr id="7" name="Picture 6">
            <a:extLst>
              <a:ext uri="{FF2B5EF4-FFF2-40B4-BE49-F238E27FC236}">
                <a16:creationId xmlns:a16="http://schemas.microsoft.com/office/drawing/2014/main" xmlns="" id="{77181510-9605-4AF0-92A2-397C05970F6A}"/>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911823" y="136292"/>
            <a:ext cx="2179934" cy="1058825"/>
          </a:xfrm>
          <a:prstGeom prst="rect">
            <a:avLst/>
          </a:prstGeom>
        </p:spPr>
      </p:pic>
      <p:pic>
        <p:nvPicPr>
          <p:cNvPr id="9" name="Picture 8">
            <a:extLst>
              <a:ext uri="{FF2B5EF4-FFF2-40B4-BE49-F238E27FC236}">
                <a16:creationId xmlns:a16="http://schemas.microsoft.com/office/drawing/2014/main" xmlns="" id="{5A472167-2487-4DB3-AE59-A44C248C0319}"/>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7694612" y="269523"/>
            <a:ext cx="2317831" cy="842215"/>
          </a:xfrm>
          <a:prstGeom prst="rect">
            <a:avLst/>
          </a:prstGeom>
        </p:spPr>
      </p:pic>
      <p:pic>
        <p:nvPicPr>
          <p:cNvPr id="11" name="Picture 10">
            <a:extLst>
              <a:ext uri="{FF2B5EF4-FFF2-40B4-BE49-F238E27FC236}">
                <a16:creationId xmlns:a16="http://schemas.microsoft.com/office/drawing/2014/main" xmlns="" id="{FA451E43-7527-4A37-9B19-851D39DEE1D1}"/>
              </a:ext>
            </a:extLst>
          </p:cNvPr>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9218612" y="4363018"/>
            <a:ext cx="2666310" cy="1058824"/>
          </a:xfrm>
          <a:prstGeom prst="rect">
            <a:avLst/>
          </a:prstGeom>
        </p:spPr>
      </p:pic>
      <p:pic>
        <p:nvPicPr>
          <p:cNvPr id="13" name="Picture 12">
            <a:extLst>
              <a:ext uri="{FF2B5EF4-FFF2-40B4-BE49-F238E27FC236}">
                <a16:creationId xmlns:a16="http://schemas.microsoft.com/office/drawing/2014/main" xmlns="" id="{DDB8FB38-BBD4-4C98-8731-F1196FAFEEA8}"/>
              </a:ext>
            </a:extLst>
          </p:cNvPr>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9295502" y="5894083"/>
            <a:ext cx="2666310" cy="664171"/>
          </a:xfrm>
          <a:prstGeom prst="rect">
            <a:avLst/>
          </a:prstGeom>
        </p:spPr>
      </p:pic>
      <p:pic>
        <p:nvPicPr>
          <p:cNvPr id="10" name="Picture 9">
            <a:extLst>
              <a:ext uri="{FF2B5EF4-FFF2-40B4-BE49-F238E27FC236}">
                <a16:creationId xmlns:a16="http://schemas.microsoft.com/office/drawing/2014/main" xmlns="" id="{A161E113-8F3A-4D53-B096-BCA6792AFFC3}"/>
              </a:ext>
            </a:extLst>
          </p:cNvPr>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1065212" y="0"/>
            <a:ext cx="10287000" cy="6858000"/>
          </a:xfrm>
          <a:prstGeom prst="rect">
            <a:avLst/>
          </a:prstGeom>
        </p:spPr>
      </p:pic>
    </p:spTree>
    <p:extLst>
      <p:ext uri="{BB962C8B-B14F-4D97-AF65-F5344CB8AC3E}">
        <p14:creationId xmlns:p14="http://schemas.microsoft.com/office/powerpoint/2010/main" xmlns="" val="270754302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1000" tmFilter="0, 0; .2, .5; .8, .5; 1, 0"/>
                                        <p:tgtEl>
                                          <p:spTgt spid="5"/>
                                        </p:tgtEl>
                                      </p:cBhvr>
                                    </p:animEffect>
                                    <p:animScale>
                                      <p:cBhvr>
                                        <p:cTn id="7" dur="500" autoRev="1" fill="hold"/>
                                        <p:tgtEl>
                                          <p:spTgt spid="5"/>
                                        </p:tgtEl>
                                      </p:cBhvr>
                                      <p:by x="105000" y="105000"/>
                                    </p:animScale>
                                  </p:childTnLst>
                                </p:cTn>
                              </p:par>
                            </p:childTnLst>
                          </p:cTn>
                        </p:par>
                        <p:par>
                          <p:cTn id="8" fill="hold">
                            <p:stCondLst>
                              <p:cond delay="1000"/>
                            </p:stCondLst>
                            <p:childTnLst>
                              <p:par>
                                <p:cTn id="9" presetID="6" presetClass="entr" presetSubtype="16"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circle(in)">
                                      <p:cBhvr>
                                        <p:cTn id="11" dur="2000"/>
                                        <p:tgtEl>
                                          <p:spTgt spid="7"/>
                                        </p:tgtEl>
                                      </p:cBhvr>
                                    </p:animEffect>
                                  </p:childTnLst>
                                </p:cTn>
                              </p:par>
                            </p:childTnLst>
                          </p:cTn>
                        </p:par>
                        <p:par>
                          <p:cTn id="12" fill="hold">
                            <p:stCondLst>
                              <p:cond delay="3000"/>
                            </p:stCondLst>
                            <p:childTnLst>
                              <p:par>
                                <p:cTn id="13" presetID="42"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childTnLst>
                          </p:cTn>
                        </p:par>
                        <p:par>
                          <p:cTn id="18" fill="hold">
                            <p:stCondLst>
                              <p:cond delay="4000"/>
                            </p:stCondLst>
                            <p:childTnLst>
                              <p:par>
                                <p:cTn id="19" presetID="31" presetClass="entr" presetSubtype="0"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1000" fill="hold"/>
                                        <p:tgtEl>
                                          <p:spTgt spid="11"/>
                                        </p:tgtEl>
                                        <p:attrNameLst>
                                          <p:attrName>ppt_w</p:attrName>
                                        </p:attrNameLst>
                                      </p:cBhvr>
                                      <p:tavLst>
                                        <p:tav tm="0">
                                          <p:val>
                                            <p:fltVal val="0"/>
                                          </p:val>
                                        </p:tav>
                                        <p:tav tm="100000">
                                          <p:val>
                                            <p:strVal val="#ppt_w"/>
                                          </p:val>
                                        </p:tav>
                                      </p:tavLst>
                                    </p:anim>
                                    <p:anim calcmode="lin" valueType="num">
                                      <p:cBhvr>
                                        <p:cTn id="22" dur="1000" fill="hold"/>
                                        <p:tgtEl>
                                          <p:spTgt spid="11"/>
                                        </p:tgtEl>
                                        <p:attrNameLst>
                                          <p:attrName>ppt_h</p:attrName>
                                        </p:attrNameLst>
                                      </p:cBhvr>
                                      <p:tavLst>
                                        <p:tav tm="0">
                                          <p:val>
                                            <p:fltVal val="0"/>
                                          </p:val>
                                        </p:tav>
                                        <p:tav tm="100000">
                                          <p:val>
                                            <p:strVal val="#ppt_h"/>
                                          </p:val>
                                        </p:tav>
                                      </p:tavLst>
                                    </p:anim>
                                    <p:anim calcmode="lin" valueType="num">
                                      <p:cBhvr>
                                        <p:cTn id="23" dur="1000" fill="hold"/>
                                        <p:tgtEl>
                                          <p:spTgt spid="11"/>
                                        </p:tgtEl>
                                        <p:attrNameLst>
                                          <p:attrName>style.rotation</p:attrName>
                                        </p:attrNameLst>
                                      </p:cBhvr>
                                      <p:tavLst>
                                        <p:tav tm="0">
                                          <p:val>
                                            <p:fltVal val="90"/>
                                          </p:val>
                                        </p:tav>
                                        <p:tav tm="100000">
                                          <p:val>
                                            <p:fltVal val="0"/>
                                          </p:val>
                                        </p:tav>
                                      </p:tavLst>
                                    </p:anim>
                                    <p:animEffect transition="in" filter="fade">
                                      <p:cBhvr>
                                        <p:cTn id="24" dur="1000"/>
                                        <p:tgtEl>
                                          <p:spTgt spid="11"/>
                                        </p:tgtEl>
                                      </p:cBhvr>
                                    </p:animEffec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A6DF5F7C-0021-47C3-A49F-4F98A99BD525}"/>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36612" y="762000"/>
            <a:ext cx="10287000" cy="5410200"/>
          </a:xfrm>
          <a:prstGeom prst="rect">
            <a:avLst/>
          </a:prstGeom>
        </p:spPr>
      </p:pic>
      <p:sp>
        <p:nvSpPr>
          <p:cNvPr id="4" name="Title 3">
            <a:extLst>
              <a:ext uri="{FF2B5EF4-FFF2-40B4-BE49-F238E27FC236}">
                <a16:creationId xmlns:a16="http://schemas.microsoft.com/office/drawing/2014/main" xmlns="" id="{61735D96-E10B-4817-8C1F-175E1C737FF6}"/>
              </a:ext>
            </a:extLst>
          </p:cNvPr>
          <p:cNvSpPr>
            <a:spLocks noGrp="1"/>
          </p:cNvSpPr>
          <p:nvPr>
            <p:ph type="title"/>
          </p:nvPr>
        </p:nvSpPr>
        <p:spPr>
          <a:xfrm>
            <a:off x="2527206" y="433136"/>
            <a:ext cx="9358406" cy="1420111"/>
          </a:xfrm>
        </p:spPr>
        <p:txBody>
          <a:bodyPr/>
          <a:lstStyle/>
          <a:p>
            <a:r>
              <a:rPr lang="en-IN" sz="3200" dirty="0"/>
              <a:t>Objective</a:t>
            </a:r>
            <a:endParaRPr lang="en-IN" dirty="0"/>
          </a:p>
        </p:txBody>
      </p:sp>
      <p:sp>
        <p:nvSpPr>
          <p:cNvPr id="5" name="Content Placeholder 4">
            <a:extLst>
              <a:ext uri="{FF2B5EF4-FFF2-40B4-BE49-F238E27FC236}">
                <a16:creationId xmlns:a16="http://schemas.microsoft.com/office/drawing/2014/main" xmlns="" id="{0EBF189C-950B-4A75-95EF-4B52A041292F}"/>
              </a:ext>
            </a:extLst>
          </p:cNvPr>
          <p:cNvSpPr>
            <a:spLocks noGrp="1"/>
          </p:cNvSpPr>
          <p:nvPr>
            <p:ph idx="1"/>
          </p:nvPr>
        </p:nvSpPr>
        <p:spPr>
          <a:xfrm>
            <a:off x="1217612" y="1275347"/>
            <a:ext cx="8944211" cy="4896853"/>
          </a:xfrm>
        </p:spPr>
        <p:txBody>
          <a:bodyPr>
            <a:normAutofit/>
          </a:bodyPr>
          <a:lstStyle/>
          <a:p>
            <a:pPr marL="342900" indent="-342900">
              <a:buFont typeface="Wingdings" panose="05000000000000000000" pitchFamily="2" charset="2"/>
              <a:buChar char="Ø"/>
            </a:pPr>
            <a:endParaRPr lang="en-IN" sz="2400" dirty="0"/>
          </a:p>
          <a:p>
            <a:pPr marL="342900" indent="-342900">
              <a:buFont typeface="Wingdings" panose="05000000000000000000" pitchFamily="2" charset="2"/>
              <a:buChar char="Ø"/>
            </a:pPr>
            <a:r>
              <a:rPr lang="en-IN" sz="2400" dirty="0"/>
              <a:t>The objective is to apply the analytical skills to provide findings and conclusion that would help to predict customer retention for a E-Retail company using their data on users provided over period of time.</a:t>
            </a:r>
          </a:p>
          <a:p>
            <a:pPr marL="342900" indent="-342900">
              <a:buFont typeface="Wingdings" panose="05000000000000000000" pitchFamily="2" charset="2"/>
              <a:buChar char="Ø"/>
            </a:pPr>
            <a:endParaRPr lang="en-IN" sz="2400" dirty="0"/>
          </a:p>
          <a:p>
            <a:pPr marL="342900" indent="-342900">
              <a:buFont typeface="Wingdings" panose="05000000000000000000" pitchFamily="2" charset="2"/>
              <a:buChar char="Ø"/>
            </a:pPr>
            <a:r>
              <a:rPr lang="en-IN" sz="2400" dirty="0"/>
              <a:t>Using the model I was tasked with determining which features were most influential in loss of valuable customer and then making a plan for how the company could use this information to increase customer retention.</a:t>
            </a:r>
          </a:p>
          <a:p>
            <a:endParaRPr lang="en-IN" dirty="0"/>
          </a:p>
        </p:txBody>
      </p:sp>
      <p:pic>
        <p:nvPicPr>
          <p:cNvPr id="15" name="Picture 14">
            <a:extLst>
              <a:ext uri="{FF2B5EF4-FFF2-40B4-BE49-F238E27FC236}">
                <a16:creationId xmlns:a16="http://schemas.microsoft.com/office/drawing/2014/main" xmlns="" id="{319BE7FA-E7A1-4E47-8B10-EFE919FF8D9E}"/>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50812" y="76200"/>
            <a:ext cx="2953321" cy="1966912"/>
          </a:xfrm>
          <a:prstGeom prst="rect">
            <a:avLst/>
          </a:prstGeom>
        </p:spPr>
      </p:pic>
    </p:spTree>
    <p:extLst>
      <p:ext uri="{BB962C8B-B14F-4D97-AF65-F5344CB8AC3E}">
        <p14:creationId xmlns:p14="http://schemas.microsoft.com/office/powerpoint/2010/main" xmlns="" val="175024562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Exploratory Data Analysis (EDA)</a:t>
            </a:r>
          </a:p>
        </p:txBody>
      </p:sp>
      <p:graphicFrame>
        <p:nvGraphicFramePr>
          <p:cNvPr id="2" name="Table 2">
            <a:extLst>
              <a:ext uri="{FF2B5EF4-FFF2-40B4-BE49-F238E27FC236}">
                <a16:creationId xmlns:a16="http://schemas.microsoft.com/office/drawing/2014/main" xmlns="" id="{DF132E6B-034B-4861-85A5-FE16B1EBFAD0}"/>
              </a:ext>
            </a:extLst>
          </p:cNvPr>
          <p:cNvGraphicFramePr>
            <a:graphicFrameLocks noGrp="1"/>
          </p:cNvGraphicFramePr>
          <p:nvPr>
            <p:ph idx="1"/>
            <p:extLst>
              <p:ext uri="{D42A27DB-BD31-4B8C-83A1-F6EECF244321}">
                <p14:modId xmlns:p14="http://schemas.microsoft.com/office/powerpoint/2010/main" xmlns="" val="1628211144"/>
              </p:ext>
            </p:extLst>
          </p:nvPr>
        </p:nvGraphicFramePr>
        <p:xfrm>
          <a:off x="1219519" y="1836325"/>
          <a:ext cx="9750424" cy="4211320"/>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xmlns="" val="2127632986"/>
                    </a:ext>
                  </a:extLst>
                </a:gridCol>
                <a:gridCol w="7159624">
                  <a:extLst>
                    <a:ext uri="{9D8B030D-6E8A-4147-A177-3AD203B41FA5}">
                      <a16:colId xmlns:a16="http://schemas.microsoft.com/office/drawing/2014/main" xmlns="" val="3740722723"/>
                    </a:ext>
                  </a:extLst>
                </a:gridCol>
              </a:tblGrid>
              <a:tr h="370840">
                <a:tc>
                  <a:txBody>
                    <a:bodyPr/>
                    <a:lstStyle/>
                    <a:p>
                      <a:r>
                        <a:rPr lang="en-US" dirty="0"/>
                        <a:t>Requirements</a:t>
                      </a:r>
                      <a:endParaRPr lang="en-IN" dirty="0"/>
                    </a:p>
                  </a:txBody>
                  <a:tcPr/>
                </a:tc>
                <a:tc>
                  <a:txBody>
                    <a:bodyPr/>
                    <a:lstStyle/>
                    <a:p>
                      <a:r>
                        <a:rPr lang="en-US" dirty="0"/>
                        <a:t>Tools  Used</a:t>
                      </a:r>
                      <a:endParaRPr lang="en-IN" dirty="0"/>
                    </a:p>
                  </a:txBody>
                  <a:tcPr/>
                </a:tc>
                <a:extLst>
                  <a:ext uri="{0D108BD9-81ED-4DB2-BD59-A6C34878D82A}">
                    <a16:rowId xmlns:a16="http://schemas.microsoft.com/office/drawing/2014/main" xmlns="" val="1016013338"/>
                  </a:ext>
                </a:extLst>
              </a:tr>
              <a:tr h="370840">
                <a:tc>
                  <a:txBody>
                    <a:bodyPr/>
                    <a:lstStyle/>
                    <a:p>
                      <a:r>
                        <a:rPr lang="en-US" dirty="0"/>
                        <a:t>Hardware</a:t>
                      </a:r>
                      <a:endParaRPr lang="en-IN" dirty="0"/>
                    </a:p>
                  </a:txBody>
                  <a:tcPr/>
                </a:tc>
                <a:tc>
                  <a:txBody>
                    <a:bodyPr/>
                    <a:lstStyle/>
                    <a:p>
                      <a:endParaRPr lang="en-US" dirty="0"/>
                    </a:p>
                    <a:p>
                      <a:r>
                        <a:rPr lang="en-US" dirty="0"/>
                        <a:t>RAM: 8 GB</a:t>
                      </a:r>
                    </a:p>
                    <a:p>
                      <a:r>
                        <a:rPr lang="en-US" dirty="0"/>
                        <a:t>CPU : 11th Gen Intel(R) Core(TM) i5-1135G7 @ 2.40GHz   2.42 GPU :  NVIDIA GeForce GTX 1650 </a:t>
                      </a:r>
                      <a:r>
                        <a:rPr lang="en-US" dirty="0" err="1"/>
                        <a:t>Ti</a:t>
                      </a:r>
                      <a:endParaRPr lang="en-US" dirty="0"/>
                    </a:p>
                    <a:p>
                      <a:endParaRPr lang="en-IN" dirty="0"/>
                    </a:p>
                  </a:txBody>
                  <a:tcPr/>
                </a:tc>
                <a:extLst>
                  <a:ext uri="{0D108BD9-81ED-4DB2-BD59-A6C34878D82A}">
                    <a16:rowId xmlns:a16="http://schemas.microsoft.com/office/drawing/2014/main" xmlns="" val="4250927230"/>
                  </a:ext>
                </a:extLst>
              </a:tr>
              <a:tr h="370840">
                <a:tc>
                  <a:txBody>
                    <a:bodyPr/>
                    <a:lstStyle/>
                    <a:p>
                      <a:r>
                        <a:rPr lang="en-US" dirty="0"/>
                        <a:t>Software</a:t>
                      </a:r>
                      <a:endParaRPr lang="en-IN" dirty="0"/>
                    </a:p>
                  </a:txBody>
                  <a:tcPr/>
                </a:tc>
                <a:tc>
                  <a:txBody>
                    <a:bodyPr/>
                    <a:lstStyle/>
                    <a:p>
                      <a:r>
                        <a:rPr lang="en-US" dirty="0"/>
                        <a:t>Programming language           : Python</a:t>
                      </a:r>
                    </a:p>
                    <a:p>
                      <a:r>
                        <a:rPr lang="en-IN" dirty="0"/>
                        <a:t>Distribution                              : Anaconda Navigator</a:t>
                      </a:r>
                    </a:p>
                    <a:p>
                      <a:r>
                        <a:rPr lang="en-IN" dirty="0"/>
                        <a:t>Browser based language shell : Jupyter Notebook</a:t>
                      </a:r>
                    </a:p>
                  </a:txBody>
                  <a:tcPr/>
                </a:tc>
                <a:extLst>
                  <a:ext uri="{0D108BD9-81ED-4DB2-BD59-A6C34878D82A}">
                    <a16:rowId xmlns:a16="http://schemas.microsoft.com/office/drawing/2014/main" xmlns="" val="3970892528"/>
                  </a:ext>
                </a:extLst>
              </a:tr>
              <a:tr h="370840">
                <a:tc>
                  <a:txBody>
                    <a:bodyPr/>
                    <a:lstStyle/>
                    <a:p>
                      <a:r>
                        <a:rPr lang="en-US" dirty="0"/>
                        <a:t>Libraries/Packages</a:t>
                      </a:r>
                      <a:endParaRPr lang="en-IN" dirty="0"/>
                    </a:p>
                  </a:txBody>
                  <a:tcPr/>
                </a:tc>
                <a:tc>
                  <a:txBody>
                    <a:bodyPr/>
                    <a:lstStyle/>
                    <a:p>
                      <a:r>
                        <a:rPr lang="en-US" dirty="0"/>
                        <a:t>Pandas</a:t>
                      </a:r>
                    </a:p>
                    <a:p>
                      <a:r>
                        <a:rPr lang="en-US" dirty="0"/>
                        <a:t>NumPy</a:t>
                      </a:r>
                    </a:p>
                    <a:p>
                      <a:r>
                        <a:rPr lang="en-US" dirty="0"/>
                        <a:t>matplotlib</a:t>
                      </a:r>
                    </a:p>
                    <a:p>
                      <a:r>
                        <a:rPr lang="en-US" dirty="0"/>
                        <a:t>seaborn</a:t>
                      </a:r>
                    </a:p>
                    <a:p>
                      <a:r>
                        <a:rPr lang="en-IN" sz="1800" b="0" i="0" kern="1200" dirty="0">
                          <a:solidFill>
                            <a:schemeClr val="dk1"/>
                          </a:solidFill>
                          <a:effectLst/>
                          <a:latin typeface="+mn-lt"/>
                          <a:ea typeface="+mn-ea"/>
                          <a:cs typeface="+mn-cs"/>
                        </a:rPr>
                        <a:t>scikit-learn</a:t>
                      </a:r>
                    </a:p>
                  </a:txBody>
                  <a:tcPr/>
                </a:tc>
                <a:extLst>
                  <a:ext uri="{0D108BD9-81ED-4DB2-BD59-A6C34878D82A}">
                    <a16:rowId xmlns:a16="http://schemas.microsoft.com/office/drawing/2014/main" xmlns="" val="3694411694"/>
                  </a:ext>
                </a:extLst>
              </a:tr>
            </a:tbl>
          </a:graphicData>
        </a:graphic>
      </p:graphicFrame>
      <p:pic>
        <p:nvPicPr>
          <p:cNvPr id="4" name="Picture 3">
            <a:extLst>
              <a:ext uri="{FF2B5EF4-FFF2-40B4-BE49-F238E27FC236}">
                <a16:creationId xmlns:a16="http://schemas.microsoft.com/office/drawing/2014/main" xmlns="" id="{AEA46CDB-B80C-4F3A-B988-C97C24D79DDB}"/>
              </a:ext>
            </a:extLst>
          </p:cNvPr>
          <p:cNvPicPr>
            <a:picLocks noChangeAspect="1"/>
          </p:cNvPicPr>
          <p:nvPr/>
        </p:nvPicPr>
        <p:blipFill>
          <a:blip r:embed="rId2" cstate="print"/>
          <a:stretch>
            <a:fillRect/>
          </a:stretch>
        </p:blipFill>
        <p:spPr>
          <a:xfrm>
            <a:off x="5576108" y="4776153"/>
            <a:ext cx="1213114" cy="457200"/>
          </a:xfrm>
          <a:prstGeom prst="rect">
            <a:avLst/>
          </a:prstGeom>
        </p:spPr>
      </p:pic>
      <p:pic>
        <p:nvPicPr>
          <p:cNvPr id="7" name="Picture 6">
            <a:extLst>
              <a:ext uri="{FF2B5EF4-FFF2-40B4-BE49-F238E27FC236}">
                <a16:creationId xmlns:a16="http://schemas.microsoft.com/office/drawing/2014/main" xmlns="" id="{2D3A0B24-A7DD-4564-AF29-5922CAB7C4BB}"/>
              </a:ext>
            </a:extLst>
          </p:cNvPr>
          <p:cNvPicPr>
            <a:picLocks noChangeAspect="1"/>
          </p:cNvPicPr>
          <p:nvPr/>
        </p:nvPicPr>
        <p:blipFill>
          <a:blip r:embed="rId3" cstate="print"/>
          <a:stretch>
            <a:fillRect/>
          </a:stretch>
        </p:blipFill>
        <p:spPr>
          <a:xfrm>
            <a:off x="5519760" y="5458925"/>
            <a:ext cx="1213114" cy="451434"/>
          </a:xfrm>
          <a:prstGeom prst="rect">
            <a:avLst/>
          </a:prstGeom>
        </p:spPr>
      </p:pic>
      <p:pic>
        <p:nvPicPr>
          <p:cNvPr id="12" name="Picture 11">
            <a:extLst>
              <a:ext uri="{FF2B5EF4-FFF2-40B4-BE49-F238E27FC236}">
                <a16:creationId xmlns:a16="http://schemas.microsoft.com/office/drawing/2014/main" xmlns="" id="{797AB01E-8495-49FB-9923-E65F89C84377}"/>
              </a:ext>
            </a:extLst>
          </p:cNvPr>
          <p:cNvPicPr>
            <a:picLocks noChangeAspect="1"/>
          </p:cNvPicPr>
          <p:nvPr/>
        </p:nvPicPr>
        <p:blipFill>
          <a:blip r:embed="rId4" cstate="print"/>
          <a:stretch>
            <a:fillRect/>
          </a:stretch>
        </p:blipFill>
        <p:spPr>
          <a:xfrm>
            <a:off x="7005325" y="4795742"/>
            <a:ext cx="1828800" cy="450955"/>
          </a:xfrm>
          <a:prstGeom prst="rect">
            <a:avLst/>
          </a:prstGeom>
        </p:spPr>
      </p:pic>
      <p:pic>
        <p:nvPicPr>
          <p:cNvPr id="14" name="Picture 13">
            <a:extLst>
              <a:ext uri="{FF2B5EF4-FFF2-40B4-BE49-F238E27FC236}">
                <a16:creationId xmlns:a16="http://schemas.microsoft.com/office/drawing/2014/main" xmlns="" id="{4D95E0F9-1C42-407C-9499-C855518E08E2}"/>
              </a:ext>
            </a:extLst>
          </p:cNvPr>
          <p:cNvPicPr>
            <a:picLocks noChangeAspect="1"/>
          </p:cNvPicPr>
          <p:nvPr/>
        </p:nvPicPr>
        <p:blipFill>
          <a:blip r:embed="rId5" cstate="print"/>
          <a:stretch>
            <a:fillRect/>
          </a:stretch>
        </p:blipFill>
        <p:spPr>
          <a:xfrm>
            <a:off x="6973698" y="5485754"/>
            <a:ext cx="1828800" cy="450955"/>
          </a:xfrm>
          <a:prstGeom prst="rect">
            <a:avLst/>
          </a:prstGeom>
        </p:spPr>
      </p:pic>
      <p:pic>
        <p:nvPicPr>
          <p:cNvPr id="16" name="Picture 15">
            <a:extLst>
              <a:ext uri="{FF2B5EF4-FFF2-40B4-BE49-F238E27FC236}">
                <a16:creationId xmlns:a16="http://schemas.microsoft.com/office/drawing/2014/main" xmlns="" id="{49E77B53-454D-4916-A279-77393E97F8AE}"/>
              </a:ext>
            </a:extLst>
          </p:cNvPr>
          <p:cNvPicPr>
            <a:picLocks noChangeAspect="1"/>
          </p:cNvPicPr>
          <p:nvPr/>
        </p:nvPicPr>
        <p:blipFill>
          <a:blip r:embed="rId6" cstate="print"/>
          <a:stretch>
            <a:fillRect/>
          </a:stretch>
        </p:blipFill>
        <p:spPr>
          <a:xfrm>
            <a:off x="8304212" y="3679886"/>
            <a:ext cx="1101139" cy="358714"/>
          </a:xfrm>
          <a:prstGeom prst="rect">
            <a:avLst/>
          </a:prstGeom>
        </p:spPr>
      </p:pic>
      <p:pic>
        <p:nvPicPr>
          <p:cNvPr id="18" name="Picture 17">
            <a:extLst>
              <a:ext uri="{FF2B5EF4-FFF2-40B4-BE49-F238E27FC236}">
                <a16:creationId xmlns:a16="http://schemas.microsoft.com/office/drawing/2014/main" xmlns="" id="{DEA3B50F-56F7-4DCA-A624-CFE9DF2B1874}"/>
              </a:ext>
            </a:extLst>
          </p:cNvPr>
          <p:cNvPicPr>
            <a:picLocks noChangeAspect="1"/>
          </p:cNvPicPr>
          <p:nvPr/>
        </p:nvPicPr>
        <p:blipFill>
          <a:blip r:embed="rId7"/>
          <a:stretch>
            <a:fillRect/>
          </a:stretch>
        </p:blipFill>
        <p:spPr>
          <a:xfrm>
            <a:off x="9050228" y="4916398"/>
            <a:ext cx="1754507" cy="768244"/>
          </a:xfrm>
          <a:prstGeom prst="rect">
            <a:avLst/>
          </a:prstGeom>
        </p:spPr>
      </p:pic>
      <p:pic>
        <p:nvPicPr>
          <p:cNvPr id="11" name="Picture 10">
            <a:extLst>
              <a:ext uri="{FF2B5EF4-FFF2-40B4-BE49-F238E27FC236}">
                <a16:creationId xmlns:a16="http://schemas.microsoft.com/office/drawing/2014/main" xmlns="" id="{182D69C6-87C8-4A7D-9158-CF569776E702}"/>
              </a:ext>
            </a:extLst>
          </p:cNvPr>
          <p:cNvPicPr>
            <a:picLocks noChangeAspect="1"/>
          </p:cNvPicPr>
          <p:nvPr/>
        </p:nvPicPr>
        <p:blipFill>
          <a:blip r:embed="rId8">
            <a:extLst>
              <a:ext uri="{28A0092B-C50C-407E-A947-70E740481C1C}">
                <a14:useLocalDpi xmlns:a14="http://schemas.microsoft.com/office/drawing/2010/main" xmlns="" val="0"/>
              </a:ext>
            </a:extLst>
          </a:blip>
          <a:stretch>
            <a:fillRect/>
          </a:stretch>
        </p:blipFill>
        <p:spPr>
          <a:xfrm>
            <a:off x="1293812" y="685800"/>
            <a:ext cx="10287000" cy="5791200"/>
          </a:xfrm>
          <a:prstGeom prst="rect">
            <a:avLst/>
          </a:prstGeom>
        </p:spPr>
      </p:pic>
    </p:spTree>
    <p:extLst>
      <p:ext uri="{BB962C8B-B14F-4D97-AF65-F5344CB8AC3E}">
        <p14:creationId xmlns:p14="http://schemas.microsoft.com/office/powerpoint/2010/main" xmlns="" val="376387149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2">
            <a:extLst>
              <a:ext uri="{FF2B5EF4-FFF2-40B4-BE49-F238E27FC236}">
                <a16:creationId xmlns:a16="http://schemas.microsoft.com/office/drawing/2014/main" xmlns="" id="{0356CE1A-4641-4EE9-9BEF-E9ACEFE95302}"/>
              </a:ext>
            </a:extLst>
          </p:cNvPr>
          <p:cNvGraphicFramePr>
            <a:graphicFrameLocks noGrp="1"/>
          </p:cNvGraphicFramePr>
          <p:nvPr>
            <p:extLst>
              <p:ext uri="{D42A27DB-BD31-4B8C-83A1-F6EECF244321}">
                <p14:modId xmlns:p14="http://schemas.microsoft.com/office/powerpoint/2010/main" xmlns="" val="3756432134"/>
              </p:ext>
            </p:extLst>
          </p:nvPr>
        </p:nvGraphicFramePr>
        <p:xfrm>
          <a:off x="479425" y="1042193"/>
          <a:ext cx="5614987" cy="4773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xmlns="" id="{08769216-1E75-4A50-9D29-91553CA90E8D}"/>
              </a:ext>
            </a:extLst>
          </p:cNvPr>
          <p:cNvSpPr txBox="1"/>
          <p:nvPr/>
        </p:nvSpPr>
        <p:spPr>
          <a:xfrm>
            <a:off x="6246812" y="1568489"/>
            <a:ext cx="5105400" cy="4247317"/>
          </a:xfrm>
          <a:prstGeom prst="rect">
            <a:avLst/>
          </a:prstGeom>
          <a:noFill/>
        </p:spPr>
        <p:txBody>
          <a:bodyPr wrap="square">
            <a:spAutoFit/>
          </a:bodyPr>
          <a:lstStyle/>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First I have imported the necessary libraries and loaded the entire dataset in our Jupyter Notebook and renamed the columns.</a:t>
            </a: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Then I checked the shape of </a:t>
            </a:r>
            <a:r>
              <a:rPr lang="en-US" dirty="0">
                <a:latin typeface="Cambria" panose="02040503050406030204" pitchFamily="18" charset="0"/>
                <a:ea typeface="Cambria" panose="02040503050406030204" pitchFamily="18" charset="0"/>
              </a:rPr>
              <a:t>our</a:t>
            </a:r>
            <a:r>
              <a:rPr lang="en-US" cap="none" dirty="0">
                <a:latin typeface="Cambria" panose="02040503050406030204" pitchFamily="18" charset="0"/>
                <a:ea typeface="Cambria" panose="02040503050406030204" pitchFamily="18" charset="0"/>
              </a:rPr>
              <a:t> dataset and found that we </a:t>
            </a:r>
            <a:r>
              <a:rPr lang="en-US" dirty="0">
                <a:latin typeface="Cambria" panose="02040503050406030204" pitchFamily="18" charset="0"/>
                <a:ea typeface="Cambria" panose="02040503050406030204" pitchFamily="18" charset="0"/>
              </a:rPr>
              <a:t>have a total of</a:t>
            </a:r>
            <a:r>
              <a:rPr lang="en-US" cap="none" dirty="0">
                <a:latin typeface="Cambria" panose="02040503050406030204" pitchFamily="18" charset="0"/>
                <a:ea typeface="Cambria" panose="02040503050406030204" pitchFamily="18" charset="0"/>
              </a:rPr>
              <a:t> 269 rows and 71 different columns.</a:t>
            </a: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We don’t have any null values or missing values present in our dataset.</a:t>
            </a:r>
          </a:p>
          <a:p>
            <a:pPr marL="285750" indent="-285750">
              <a:buFont typeface="Wingdings" panose="05000000000000000000" pitchFamily="2" charset="2"/>
              <a:buChar char="§"/>
            </a:pPr>
            <a:r>
              <a:rPr lang="en-US" dirty="0">
                <a:latin typeface="Cambria" panose="02040503050406030204" pitchFamily="18" charset="0"/>
                <a:ea typeface="Cambria" panose="02040503050406030204" pitchFamily="18" charset="0"/>
              </a:rPr>
              <a:t>There is 22% percent of duplicate records in our dataset however I have chosen to retain those information instead of removing them.</a:t>
            </a:r>
            <a:endParaRPr lang="en-US" cap="none"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By checking the data types </a:t>
            </a:r>
            <a:r>
              <a:rPr lang="en-US" dirty="0">
                <a:latin typeface="Cambria" panose="02040503050406030204" pitchFamily="18" charset="0"/>
                <a:ea typeface="Cambria" panose="02040503050406030204" pitchFamily="18" charset="0"/>
              </a:rPr>
              <a:t>I</a:t>
            </a:r>
            <a:r>
              <a:rPr lang="en-US" cap="none" dirty="0">
                <a:latin typeface="Cambria" panose="02040503050406030204" pitchFamily="18" charset="0"/>
                <a:ea typeface="Cambria" panose="02040503050406030204" pitchFamily="18" charset="0"/>
              </a:rPr>
              <a:t> came to know that all the columns </a:t>
            </a:r>
            <a:r>
              <a:rPr lang="en-US" dirty="0">
                <a:latin typeface="Cambria" panose="02040503050406030204" pitchFamily="18" charset="0"/>
                <a:ea typeface="Cambria" panose="02040503050406030204" pitchFamily="18" charset="0"/>
              </a:rPr>
              <a:t>have</a:t>
            </a:r>
            <a:r>
              <a:rPr lang="en-US" cap="none" dirty="0">
                <a:latin typeface="Cambria" panose="02040503050406030204" pitchFamily="18" charset="0"/>
                <a:ea typeface="Cambria" panose="02040503050406030204" pitchFamily="18" charset="0"/>
              </a:rPr>
              <a:t> ‘object’ data type except the column representing the Pin </a:t>
            </a:r>
            <a:r>
              <a:rPr lang="en-US" dirty="0">
                <a:latin typeface="Cambria" panose="02040503050406030204" pitchFamily="18" charset="0"/>
                <a:ea typeface="Cambria" panose="02040503050406030204" pitchFamily="18" charset="0"/>
              </a:rPr>
              <a:t>C</a:t>
            </a:r>
            <a:r>
              <a:rPr lang="en-US" cap="none" dirty="0">
                <a:latin typeface="Cambria" panose="02040503050406030204" pitchFamily="18" charset="0"/>
                <a:ea typeface="Cambria" panose="02040503050406030204" pitchFamily="18" charset="0"/>
              </a:rPr>
              <a:t>ode which has ‘integer’ data type.</a:t>
            </a:r>
          </a:p>
        </p:txBody>
      </p:sp>
      <p:pic>
        <p:nvPicPr>
          <p:cNvPr id="5" name="Picture 4">
            <a:extLst>
              <a:ext uri="{FF2B5EF4-FFF2-40B4-BE49-F238E27FC236}">
                <a16:creationId xmlns:a16="http://schemas.microsoft.com/office/drawing/2014/main" xmlns="" id="{17E9B2FD-28C7-437D-8238-36409FBDDD2A}"/>
              </a:ext>
            </a:extLst>
          </p:cNvPr>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1065212" y="533400"/>
            <a:ext cx="10287000" cy="5715000"/>
          </a:xfrm>
          <a:prstGeom prst="rect">
            <a:avLst/>
          </a:prstGeom>
        </p:spPr>
      </p:pic>
    </p:spTree>
    <p:extLst>
      <p:ext uri="{BB962C8B-B14F-4D97-AF65-F5344CB8AC3E}">
        <p14:creationId xmlns:p14="http://schemas.microsoft.com/office/powerpoint/2010/main" xmlns="" val="217427581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7F2879-46A6-48A6-92B1-2AD826D2F856}"/>
              </a:ext>
            </a:extLst>
          </p:cNvPr>
          <p:cNvSpPr>
            <a:spLocks noGrp="1"/>
          </p:cNvSpPr>
          <p:nvPr>
            <p:ph type="title"/>
          </p:nvPr>
        </p:nvSpPr>
        <p:spPr/>
        <p:txBody>
          <a:bodyPr/>
          <a:lstStyle/>
          <a:p>
            <a:r>
              <a:rPr lang="en-US" dirty="0"/>
              <a:t>Dataset Description</a:t>
            </a:r>
            <a:endParaRPr lang="en-IN" dirty="0"/>
          </a:p>
        </p:txBody>
      </p:sp>
      <p:sp>
        <p:nvSpPr>
          <p:cNvPr id="3" name="Content Placeholder 2">
            <a:extLst>
              <a:ext uri="{FF2B5EF4-FFF2-40B4-BE49-F238E27FC236}">
                <a16:creationId xmlns:a16="http://schemas.microsoft.com/office/drawing/2014/main" xmlns="" id="{5D3A05AA-E285-4693-98DD-5709286DB2B6}"/>
              </a:ext>
            </a:extLst>
          </p:cNvPr>
          <p:cNvSpPr>
            <a:spLocks noGrp="1"/>
          </p:cNvSpPr>
          <p:nvPr>
            <p:ph sz="half" idx="1"/>
          </p:nvPr>
        </p:nvSpPr>
        <p:spPr>
          <a:xfrm>
            <a:off x="1218883" y="1830033"/>
            <a:ext cx="4773956" cy="4267200"/>
          </a:xfrm>
        </p:spPr>
        <p:txBody>
          <a:bodyPr>
            <a:normAutofit/>
          </a:bodyPr>
          <a:lstStyle/>
          <a:p>
            <a:pPr marL="0" indent="0">
              <a:buNone/>
            </a:pPr>
            <a:r>
              <a:rPr lang="en-US" sz="2000" dirty="0">
                <a:latin typeface="Constantia (Body)"/>
                <a:cs typeface="Arial"/>
              </a:rPr>
              <a:t>The data is collected from the Indian online shoppers. Our Dataset consists of reviews and feedbacks of customers on 5 top Indian Online Retailers : Amazon, Flipkart, Snapdeal, Myntra and Paytm.</a:t>
            </a:r>
          </a:p>
          <a:p>
            <a:pPr marL="0" indent="0">
              <a:buNone/>
            </a:pPr>
            <a:r>
              <a:rPr lang="en-US" sz="2000" dirty="0">
                <a:latin typeface="Constantia (Body)"/>
                <a:cs typeface="Arial"/>
              </a:rPr>
              <a:t>Questionnaire is formed on the basis of brand strength, brand empathy or commitment, overall customer satisfaction and perceived value for money with intention to recommend.</a:t>
            </a:r>
          </a:p>
          <a:p>
            <a:pPr marL="0" indent="0">
              <a:buNone/>
            </a:pPr>
            <a:r>
              <a:rPr lang="en-US" sz="2000" dirty="0">
                <a:latin typeface="Constantia (Body)"/>
                <a:cs typeface="Arial"/>
              </a:rPr>
              <a:t>Results indicate the e-retail success factors which are very much critical for customer satisfaction and retention.</a:t>
            </a:r>
            <a:endParaRPr lang="en-US" sz="2000" dirty="0">
              <a:latin typeface="Constantia (Body)"/>
              <a:ea typeface="+mj-lt"/>
              <a:cs typeface="+mj-lt"/>
            </a:endParaRPr>
          </a:p>
        </p:txBody>
      </p:sp>
      <p:sp>
        <p:nvSpPr>
          <p:cNvPr id="4" name="Content Placeholder 3">
            <a:extLst>
              <a:ext uri="{FF2B5EF4-FFF2-40B4-BE49-F238E27FC236}">
                <a16:creationId xmlns:a16="http://schemas.microsoft.com/office/drawing/2014/main" xmlns="" id="{4FAE7B2A-CD79-436A-A031-7B66B2106D17}"/>
              </a:ext>
            </a:extLst>
          </p:cNvPr>
          <p:cNvSpPr>
            <a:spLocks noGrp="1"/>
          </p:cNvSpPr>
          <p:nvPr>
            <p:ph sz="half" idx="2"/>
          </p:nvPr>
        </p:nvSpPr>
        <p:spPr/>
        <p:txBody>
          <a:bodyPr>
            <a:normAutofit/>
          </a:bodyPr>
          <a:lstStyle/>
          <a:p>
            <a:pPr marL="0" indent="0">
              <a:buNone/>
            </a:pPr>
            <a:r>
              <a:rPr lang="en-US" dirty="0"/>
              <a:t>The top 5 Indian Online Retailers:</a:t>
            </a:r>
            <a:endParaRPr lang="en-IN" dirty="0"/>
          </a:p>
        </p:txBody>
      </p:sp>
      <p:pic>
        <p:nvPicPr>
          <p:cNvPr id="5" name="Picture 4" descr="Logo&#10;&#10;Description automatically generated">
            <a:extLst>
              <a:ext uri="{FF2B5EF4-FFF2-40B4-BE49-F238E27FC236}">
                <a16:creationId xmlns:a16="http://schemas.microsoft.com/office/drawing/2014/main" xmlns="" id="{CA0704B8-A0A2-4A79-9565-1C7498E2A8B6}"/>
              </a:ext>
            </a:extLst>
          </p:cNvPr>
          <p:cNvPicPr>
            <a:picLocks noChangeAspect="1"/>
          </p:cNvPicPr>
          <p:nvPr/>
        </p:nvPicPr>
        <p:blipFill>
          <a:blip r:embed="rId2"/>
          <a:stretch>
            <a:fillRect/>
          </a:stretch>
        </p:blipFill>
        <p:spPr>
          <a:xfrm>
            <a:off x="6668392" y="2744111"/>
            <a:ext cx="1678643" cy="931293"/>
          </a:xfrm>
          <a:prstGeom prst="rect">
            <a:avLst/>
          </a:prstGeom>
        </p:spPr>
      </p:pic>
      <p:pic>
        <p:nvPicPr>
          <p:cNvPr id="7" name="Picture 6" descr="Logo&#10;&#10;Description automatically generated">
            <a:extLst>
              <a:ext uri="{FF2B5EF4-FFF2-40B4-BE49-F238E27FC236}">
                <a16:creationId xmlns:a16="http://schemas.microsoft.com/office/drawing/2014/main" xmlns="" id="{20AF891F-A40A-44B9-B157-4F2242B56CA5}"/>
              </a:ext>
            </a:extLst>
          </p:cNvPr>
          <p:cNvPicPr>
            <a:picLocks noChangeAspect="1"/>
          </p:cNvPicPr>
          <p:nvPr/>
        </p:nvPicPr>
        <p:blipFill>
          <a:blip r:embed="rId3" cstate="print"/>
          <a:stretch>
            <a:fillRect/>
          </a:stretch>
        </p:blipFill>
        <p:spPr>
          <a:xfrm>
            <a:off x="9086381" y="2720157"/>
            <a:ext cx="1723467" cy="937933"/>
          </a:xfrm>
          <a:prstGeom prst="rect">
            <a:avLst/>
          </a:prstGeom>
        </p:spPr>
      </p:pic>
      <p:pic>
        <p:nvPicPr>
          <p:cNvPr id="9" name="Picture 8" descr="Logo&#10;&#10;Description automatically generated">
            <a:extLst>
              <a:ext uri="{FF2B5EF4-FFF2-40B4-BE49-F238E27FC236}">
                <a16:creationId xmlns:a16="http://schemas.microsoft.com/office/drawing/2014/main" xmlns="" id="{30644B5F-823D-4FCF-8AF4-EFEC0FB9CEF6}"/>
              </a:ext>
            </a:extLst>
          </p:cNvPr>
          <p:cNvPicPr>
            <a:picLocks noChangeAspect="1"/>
          </p:cNvPicPr>
          <p:nvPr/>
        </p:nvPicPr>
        <p:blipFill>
          <a:blip r:embed="rId4"/>
          <a:stretch>
            <a:fillRect/>
          </a:stretch>
        </p:blipFill>
        <p:spPr>
          <a:xfrm>
            <a:off x="9142412" y="3886884"/>
            <a:ext cx="1667436" cy="931075"/>
          </a:xfrm>
          <a:prstGeom prst="rect">
            <a:avLst/>
          </a:prstGeom>
        </p:spPr>
      </p:pic>
      <p:pic>
        <p:nvPicPr>
          <p:cNvPr id="10" name="Picture 9">
            <a:extLst>
              <a:ext uri="{FF2B5EF4-FFF2-40B4-BE49-F238E27FC236}">
                <a16:creationId xmlns:a16="http://schemas.microsoft.com/office/drawing/2014/main" xmlns="" id="{83DEA343-3B6B-4461-99ED-9DEB4FDC7D3E}"/>
              </a:ext>
            </a:extLst>
          </p:cNvPr>
          <p:cNvPicPr>
            <a:picLocks noChangeAspect="1"/>
          </p:cNvPicPr>
          <p:nvPr/>
        </p:nvPicPr>
        <p:blipFill>
          <a:blip r:embed="rId5"/>
          <a:stretch>
            <a:fillRect/>
          </a:stretch>
        </p:blipFill>
        <p:spPr>
          <a:xfrm>
            <a:off x="7507713" y="5225314"/>
            <a:ext cx="2667000" cy="651076"/>
          </a:xfrm>
          <a:prstGeom prst="rect">
            <a:avLst/>
          </a:prstGeom>
        </p:spPr>
      </p:pic>
      <p:pic>
        <p:nvPicPr>
          <p:cNvPr id="11" name="Picture 10">
            <a:extLst>
              <a:ext uri="{FF2B5EF4-FFF2-40B4-BE49-F238E27FC236}">
                <a16:creationId xmlns:a16="http://schemas.microsoft.com/office/drawing/2014/main" xmlns="" id="{A1BFB285-5953-4ED8-92D7-BDCE4EF57859}"/>
              </a:ext>
            </a:extLst>
          </p:cNvPr>
          <p:cNvPicPr>
            <a:picLocks noChangeAspect="1"/>
          </p:cNvPicPr>
          <p:nvPr/>
        </p:nvPicPr>
        <p:blipFill>
          <a:blip r:embed="rId6"/>
          <a:stretch>
            <a:fillRect/>
          </a:stretch>
        </p:blipFill>
        <p:spPr>
          <a:xfrm>
            <a:off x="6668392" y="3998724"/>
            <a:ext cx="2110082" cy="762624"/>
          </a:xfrm>
          <a:prstGeom prst="rect">
            <a:avLst/>
          </a:prstGeom>
        </p:spPr>
      </p:pic>
      <p:pic>
        <p:nvPicPr>
          <p:cNvPr id="12" name="Picture 11">
            <a:extLst>
              <a:ext uri="{FF2B5EF4-FFF2-40B4-BE49-F238E27FC236}">
                <a16:creationId xmlns:a16="http://schemas.microsoft.com/office/drawing/2014/main" xmlns="" id="{89E8F67F-EFF2-431B-A0ED-12741D6B4690}"/>
              </a:ext>
            </a:extLst>
          </p:cNvPr>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303212" y="228600"/>
            <a:ext cx="10287000" cy="5943600"/>
          </a:xfrm>
          <a:prstGeom prst="rect">
            <a:avLst/>
          </a:prstGeom>
        </p:spPr>
      </p:pic>
    </p:spTree>
    <p:extLst>
      <p:ext uri="{BB962C8B-B14F-4D97-AF65-F5344CB8AC3E}">
        <p14:creationId xmlns:p14="http://schemas.microsoft.com/office/powerpoint/2010/main" xmlns="" val="173833104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0C8A8149-B274-4AB1-A965-A2CE5545F3F7}"/>
              </a:ext>
            </a:extLst>
          </p:cNvPr>
          <p:cNvSpPr>
            <a:spLocks noGrp="1"/>
          </p:cNvSpPr>
          <p:nvPr>
            <p:ph type="title"/>
          </p:nvPr>
        </p:nvSpPr>
        <p:spPr/>
        <p:txBody>
          <a:bodyPr/>
          <a:lstStyle/>
          <a:p>
            <a:r>
              <a:rPr lang="en-US" dirty="0"/>
              <a:t>Visualization</a:t>
            </a:r>
            <a:endParaRPr lang="en-IN" dirty="0"/>
          </a:p>
        </p:txBody>
      </p:sp>
      <p:sp>
        <p:nvSpPr>
          <p:cNvPr id="5" name="Content Placeholder 4">
            <a:extLst>
              <a:ext uri="{FF2B5EF4-FFF2-40B4-BE49-F238E27FC236}">
                <a16:creationId xmlns:a16="http://schemas.microsoft.com/office/drawing/2014/main" xmlns="" id="{3DF2031A-238B-49A9-8ABB-8CBA0FD18DB7}"/>
              </a:ext>
            </a:extLst>
          </p:cNvPr>
          <p:cNvSpPr>
            <a:spLocks noGrp="1"/>
          </p:cNvSpPr>
          <p:nvPr>
            <p:ph idx="1"/>
          </p:nvPr>
        </p:nvSpPr>
        <p:spPr/>
        <p:txBody>
          <a:bodyPr>
            <a:normAutofit fontScale="85000" lnSpcReduction="20000"/>
          </a:bodyPr>
          <a:lstStyle/>
          <a:p>
            <a:pPr>
              <a:buFont typeface="Wingdings" panose="05000000000000000000" pitchFamily="2" charset="2"/>
              <a:buChar char="Ø"/>
            </a:pPr>
            <a:r>
              <a:rPr lang="en-US" dirty="0"/>
              <a:t>What is Data Visualization? Data visualization is defined as a graphical representation that contains the information and the data.</a:t>
            </a:r>
          </a:p>
          <a:p>
            <a:pPr>
              <a:buFont typeface="Wingdings" panose="05000000000000000000" pitchFamily="2" charset="2"/>
              <a:buChar char="Ø"/>
            </a:pPr>
            <a:r>
              <a:rPr lang="en-US" dirty="0"/>
              <a:t>Benefits of Good Data Visualization? Data visualization is another technique of visual art that grabs our interest and keeps our main focus on the message captured with the help of eyes.</a:t>
            </a:r>
          </a:p>
          <a:p>
            <a:pPr>
              <a:buFont typeface="Wingdings" panose="05000000000000000000" pitchFamily="2" charset="2"/>
              <a:buChar char="Ø"/>
            </a:pPr>
            <a:r>
              <a:rPr lang="en-US" dirty="0"/>
              <a:t>Different Types of Analysis for Data Visualization are</a:t>
            </a:r>
            <a:br>
              <a:rPr lang="en-US" dirty="0"/>
            </a:br>
            <a:r>
              <a:rPr lang="en-US" dirty="0"/>
              <a:t/>
            </a:r>
            <a:br>
              <a:rPr lang="en-US" dirty="0"/>
            </a:br>
            <a:r>
              <a:rPr lang="en-US" dirty="0"/>
              <a:t>Univariate Analysis: In the univariate analysis, we will be using a single feature to analyze almost all of its properties.</a:t>
            </a:r>
            <a:br>
              <a:rPr lang="en-US" dirty="0"/>
            </a:br>
            <a:r>
              <a:rPr lang="en-US" dirty="0"/>
              <a:t/>
            </a:r>
            <a:br>
              <a:rPr lang="en-US" dirty="0"/>
            </a:br>
            <a:r>
              <a:rPr lang="en-US" dirty="0"/>
              <a:t>Bivariate Analysis: When we compare the data between exactly 2 features then it is known as bivariate analysis.</a:t>
            </a:r>
            <a:br>
              <a:rPr lang="en-US" dirty="0"/>
            </a:br>
            <a:r>
              <a:rPr lang="en-US" dirty="0"/>
              <a:t/>
            </a:r>
            <a:br>
              <a:rPr lang="en-US" dirty="0"/>
            </a:br>
            <a:r>
              <a:rPr lang="en-US" dirty="0"/>
              <a:t>Multivariate Analysis: In the multivariate analysis, we will be comparing more than 2 variables.</a:t>
            </a:r>
          </a:p>
        </p:txBody>
      </p:sp>
      <p:pic>
        <p:nvPicPr>
          <p:cNvPr id="6" name="Picture 5">
            <a:extLst>
              <a:ext uri="{FF2B5EF4-FFF2-40B4-BE49-F238E27FC236}">
                <a16:creationId xmlns:a16="http://schemas.microsoft.com/office/drawing/2014/main" xmlns="" id="{BDBFF224-40D1-4F14-B54E-17359DACD605}"/>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989012" y="0"/>
            <a:ext cx="10287000" cy="6858000"/>
          </a:xfrm>
          <a:prstGeom prst="rect">
            <a:avLst/>
          </a:prstGeom>
        </p:spPr>
      </p:pic>
      <p:pic>
        <p:nvPicPr>
          <p:cNvPr id="3" name="Picture 2">
            <a:extLst>
              <a:ext uri="{FF2B5EF4-FFF2-40B4-BE49-F238E27FC236}">
                <a16:creationId xmlns:a16="http://schemas.microsoft.com/office/drawing/2014/main" xmlns="" id="{4545B79E-B077-4973-9343-3C041006F344}"/>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384893" y="1447800"/>
            <a:ext cx="3500719" cy="3500719"/>
          </a:xfrm>
          <a:prstGeom prst="rect">
            <a:avLst/>
          </a:prstGeom>
          <a:noFill/>
          <a:effectLst>
            <a:glow rad="101600">
              <a:schemeClr val="accent1">
                <a:alpha val="40000"/>
              </a:schemeClr>
            </a:glow>
          </a:effectLst>
        </p:spPr>
      </p:pic>
    </p:spTree>
    <p:extLst>
      <p:ext uri="{BB962C8B-B14F-4D97-AF65-F5344CB8AC3E}">
        <p14:creationId xmlns:p14="http://schemas.microsoft.com/office/powerpoint/2010/main" xmlns="" val="17049506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3485A4-80CE-4FE0-9EFC-8750D1114D8A}"/>
              </a:ext>
            </a:extLst>
          </p:cNvPr>
          <p:cNvSpPr>
            <a:spLocks noGrp="1"/>
          </p:cNvSpPr>
          <p:nvPr>
            <p:ph type="title"/>
          </p:nvPr>
        </p:nvSpPr>
        <p:spPr>
          <a:xfrm>
            <a:off x="455612" y="228600"/>
            <a:ext cx="4424355" cy="584208"/>
          </a:xfrm>
        </p:spPr>
        <p:txBody>
          <a:bodyPr>
            <a:normAutofit/>
          </a:bodyPr>
          <a:lstStyle/>
          <a:p>
            <a:r>
              <a:rPr lang="en-US" dirty="0"/>
              <a:t>Univariate Analysis:</a:t>
            </a:r>
            <a:endParaRPr lang="en-IN" dirty="0"/>
          </a:p>
        </p:txBody>
      </p:sp>
      <p:sp>
        <p:nvSpPr>
          <p:cNvPr id="4" name="Text Placeholder 3">
            <a:extLst>
              <a:ext uri="{FF2B5EF4-FFF2-40B4-BE49-F238E27FC236}">
                <a16:creationId xmlns:a16="http://schemas.microsoft.com/office/drawing/2014/main" xmlns="" id="{9BF20371-834E-48B0-90F8-2E1A8FE0E00C}"/>
              </a:ext>
            </a:extLst>
          </p:cNvPr>
          <p:cNvSpPr>
            <a:spLocks noGrp="1"/>
          </p:cNvSpPr>
          <p:nvPr>
            <p:ph type="body" sz="half" idx="2"/>
          </p:nvPr>
        </p:nvSpPr>
        <p:spPr>
          <a:xfrm>
            <a:off x="7389812" y="2057400"/>
            <a:ext cx="2844060" cy="4165600"/>
          </a:xfrm>
        </p:spPr>
        <p:txBody>
          <a:bodyPr>
            <a:noAutofit/>
          </a:bodyPr>
          <a:lstStyle/>
          <a:p>
            <a:r>
              <a:rPr lang="en-US" sz="1800" dirty="0"/>
              <a:t>With the help of count plots I was able to get the total number of rows covered by each unique categorical value present in all the columns of our dataset.</a:t>
            </a:r>
          </a:p>
          <a:p>
            <a:endParaRPr lang="en-US" sz="1800" dirty="0"/>
          </a:p>
          <a:p>
            <a:r>
              <a:rPr lang="en-US" sz="1800" dirty="0"/>
              <a:t>I ensured that along with the total row number the percentage of data coverage is made visible too.</a:t>
            </a:r>
            <a:endParaRPr lang="en-IN" sz="1800" dirty="0"/>
          </a:p>
        </p:txBody>
      </p:sp>
      <p:pic>
        <p:nvPicPr>
          <p:cNvPr id="6" name="Picture Placeholder 5">
            <a:extLst>
              <a:ext uri="{FF2B5EF4-FFF2-40B4-BE49-F238E27FC236}">
                <a16:creationId xmlns:a16="http://schemas.microsoft.com/office/drawing/2014/main" xmlns="" id="{789ADC5D-D2C3-41A0-A263-5BBDAF36F944}"/>
              </a:ext>
            </a:extLst>
          </p:cNvPr>
          <p:cNvPicPr>
            <a:picLocks noGrp="1" noChangeAspect="1"/>
          </p:cNvPicPr>
          <p:nvPr>
            <p:ph type="pic" idx="1"/>
          </p:nvPr>
        </p:nvPicPr>
        <p:blipFill>
          <a:blip r:embed="rId2">
            <a:extLst>
              <a:ext uri="{28A0092B-C50C-407E-A947-70E740481C1C}">
                <a14:useLocalDpi xmlns:a14="http://schemas.microsoft.com/office/drawing/2010/main" xmlns="" val="0"/>
              </a:ext>
            </a:extLst>
          </a:blip>
          <a:srcRect l="9015" r="9015"/>
          <a:stretch>
            <a:fillRect/>
          </a:stretch>
        </p:blipFill>
        <p:spPr>
          <a:xfrm>
            <a:off x="760412" y="914400"/>
            <a:ext cx="5398934" cy="6235815"/>
          </a:xfrm>
        </p:spPr>
      </p:pic>
      <p:pic>
        <p:nvPicPr>
          <p:cNvPr id="5" name="Picture 4">
            <a:extLst>
              <a:ext uri="{FF2B5EF4-FFF2-40B4-BE49-F238E27FC236}">
                <a16:creationId xmlns:a16="http://schemas.microsoft.com/office/drawing/2014/main" xmlns="" id="{49261DF0-C709-4075-895F-FB27888047DF}"/>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31812" y="961554"/>
            <a:ext cx="9755188" cy="5058246"/>
          </a:xfrm>
          <a:prstGeom prst="rect">
            <a:avLst/>
          </a:prstGeom>
        </p:spPr>
      </p:pic>
      <p:pic>
        <p:nvPicPr>
          <p:cNvPr id="7" name="Picture 6">
            <a:extLst>
              <a:ext uri="{FF2B5EF4-FFF2-40B4-BE49-F238E27FC236}">
                <a16:creationId xmlns:a16="http://schemas.microsoft.com/office/drawing/2014/main" xmlns="" id="{8F7E435D-CBC4-46D4-883F-A8AA765113AC}"/>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161700" y="-228600"/>
            <a:ext cx="1905000" cy="1905000"/>
          </a:xfrm>
          <a:prstGeom prst="rect">
            <a:avLst/>
          </a:prstGeom>
        </p:spPr>
      </p:pic>
    </p:spTree>
    <p:extLst>
      <p:ext uri="{BB962C8B-B14F-4D97-AF65-F5344CB8AC3E}">
        <p14:creationId xmlns:p14="http://schemas.microsoft.com/office/powerpoint/2010/main" xmlns="" val="348342460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ECB0E5-5A24-42AC-80F1-8C561ED0B3F9}"/>
              </a:ext>
            </a:extLst>
          </p:cNvPr>
          <p:cNvSpPr>
            <a:spLocks noGrp="1"/>
          </p:cNvSpPr>
          <p:nvPr>
            <p:ph type="title"/>
          </p:nvPr>
        </p:nvSpPr>
        <p:spPr>
          <a:xfrm>
            <a:off x="303212" y="228600"/>
            <a:ext cx="4265574" cy="609600"/>
          </a:xfrm>
        </p:spPr>
        <p:txBody>
          <a:bodyPr>
            <a:normAutofit/>
          </a:bodyPr>
          <a:lstStyle/>
          <a:p>
            <a:r>
              <a:rPr lang="en-US" dirty="0"/>
              <a:t>Bivariate Analysis:</a:t>
            </a:r>
            <a:endParaRPr lang="en-IN" dirty="0"/>
          </a:p>
        </p:txBody>
      </p:sp>
      <p:sp>
        <p:nvSpPr>
          <p:cNvPr id="4" name="Text Placeholder 3">
            <a:extLst>
              <a:ext uri="{FF2B5EF4-FFF2-40B4-BE49-F238E27FC236}">
                <a16:creationId xmlns:a16="http://schemas.microsoft.com/office/drawing/2014/main" xmlns="" id="{46961274-F841-4528-96A4-410DD501F9E7}"/>
              </a:ext>
            </a:extLst>
          </p:cNvPr>
          <p:cNvSpPr>
            <a:spLocks noGrp="1"/>
          </p:cNvSpPr>
          <p:nvPr>
            <p:ph type="body" sz="half" idx="2"/>
          </p:nvPr>
        </p:nvSpPr>
        <p:spPr>
          <a:xfrm>
            <a:off x="6780212" y="1371600"/>
            <a:ext cx="2844060" cy="4165600"/>
          </a:xfrm>
        </p:spPr>
        <p:txBody>
          <a:bodyPr>
            <a:noAutofit/>
          </a:bodyPr>
          <a:lstStyle/>
          <a:p>
            <a:r>
              <a:rPr lang="en-US" sz="1800" dirty="0"/>
              <a:t>Using the count plot along with the hue parameter I was able to generate analysis details comparing 2 columns of the dataset where the hue remained constant while the other one kept changing inside a loop.</a:t>
            </a:r>
          </a:p>
          <a:p>
            <a:endParaRPr lang="en-US" sz="1800" dirty="0"/>
          </a:p>
          <a:p>
            <a:r>
              <a:rPr lang="en-US" sz="1800" dirty="0"/>
              <a:t>The hue used in this plot is the “Gender” column showing the legend accordingly.</a:t>
            </a:r>
            <a:endParaRPr lang="en-IN" sz="1800" dirty="0"/>
          </a:p>
        </p:txBody>
      </p:sp>
      <p:pic>
        <p:nvPicPr>
          <p:cNvPr id="6" name="Picture Placeholder 5">
            <a:extLst>
              <a:ext uri="{FF2B5EF4-FFF2-40B4-BE49-F238E27FC236}">
                <a16:creationId xmlns:a16="http://schemas.microsoft.com/office/drawing/2014/main" xmlns="" id="{EA586F2F-44AB-4612-A039-24237623B85D}"/>
              </a:ext>
            </a:extLst>
          </p:cNvPr>
          <p:cNvPicPr>
            <a:picLocks noGrp="1" noChangeAspect="1"/>
          </p:cNvPicPr>
          <p:nvPr>
            <p:ph type="pic" idx="1"/>
          </p:nvPr>
        </p:nvPicPr>
        <p:blipFill>
          <a:blip r:embed="rId2">
            <a:extLst>
              <a:ext uri="{28A0092B-C50C-407E-A947-70E740481C1C}">
                <a14:useLocalDpi xmlns:a14="http://schemas.microsoft.com/office/drawing/2010/main" xmlns="" val="0"/>
              </a:ext>
            </a:extLst>
          </a:blip>
          <a:srcRect l="8188" r="8188"/>
          <a:stretch>
            <a:fillRect/>
          </a:stretch>
        </p:blipFill>
        <p:spPr>
          <a:xfrm>
            <a:off x="608012" y="890991"/>
            <a:ext cx="4419997" cy="6315925"/>
          </a:xfrm>
        </p:spPr>
      </p:pic>
      <p:pic>
        <p:nvPicPr>
          <p:cNvPr id="5" name="Picture 4">
            <a:extLst>
              <a:ext uri="{FF2B5EF4-FFF2-40B4-BE49-F238E27FC236}">
                <a16:creationId xmlns:a16="http://schemas.microsoft.com/office/drawing/2014/main" xmlns="" id="{3381D680-1B66-4B80-8CC3-1F869E30270B}"/>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89012" y="660400"/>
            <a:ext cx="9906000" cy="5283200"/>
          </a:xfrm>
          <a:prstGeom prst="rect">
            <a:avLst/>
          </a:prstGeom>
        </p:spPr>
      </p:pic>
      <p:pic>
        <p:nvPicPr>
          <p:cNvPr id="9" name="Picture 8">
            <a:extLst>
              <a:ext uri="{FF2B5EF4-FFF2-40B4-BE49-F238E27FC236}">
                <a16:creationId xmlns:a16="http://schemas.microsoft.com/office/drawing/2014/main" xmlns="" id="{3584ACE5-F6B3-4C82-9605-6E5714E2E29B}"/>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3884612" y="121746"/>
            <a:ext cx="1021254" cy="1021254"/>
          </a:xfrm>
          <a:prstGeom prst="rect">
            <a:avLst/>
          </a:prstGeom>
        </p:spPr>
      </p:pic>
    </p:spTree>
    <p:extLst>
      <p:ext uri="{BB962C8B-B14F-4D97-AF65-F5344CB8AC3E}">
        <p14:creationId xmlns:p14="http://schemas.microsoft.com/office/powerpoint/2010/main" xmlns="" val="412896864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94502E-09A4-4EE7-A300-623CF490C0F9}"/>
              </a:ext>
            </a:extLst>
          </p:cNvPr>
          <p:cNvSpPr>
            <a:spLocks noGrp="1"/>
          </p:cNvSpPr>
          <p:nvPr>
            <p:ph type="title"/>
          </p:nvPr>
        </p:nvSpPr>
        <p:spPr>
          <a:xfrm>
            <a:off x="379412" y="228600"/>
            <a:ext cx="4341774" cy="533400"/>
          </a:xfrm>
        </p:spPr>
        <p:txBody>
          <a:bodyPr>
            <a:normAutofit/>
          </a:bodyPr>
          <a:lstStyle/>
          <a:p>
            <a:r>
              <a:rPr lang="en-US" dirty="0"/>
              <a:t>Bivariate Analysis:</a:t>
            </a:r>
            <a:endParaRPr lang="en-IN" dirty="0"/>
          </a:p>
        </p:txBody>
      </p:sp>
      <p:sp>
        <p:nvSpPr>
          <p:cNvPr id="4" name="Text Placeholder 3">
            <a:extLst>
              <a:ext uri="{FF2B5EF4-FFF2-40B4-BE49-F238E27FC236}">
                <a16:creationId xmlns:a16="http://schemas.microsoft.com/office/drawing/2014/main" xmlns="" id="{DF649DA7-8D75-4ADF-B484-5F364206BB87}"/>
              </a:ext>
            </a:extLst>
          </p:cNvPr>
          <p:cNvSpPr>
            <a:spLocks noGrp="1"/>
          </p:cNvSpPr>
          <p:nvPr>
            <p:ph type="body" sz="half" idx="2"/>
          </p:nvPr>
        </p:nvSpPr>
        <p:spPr>
          <a:xfrm>
            <a:off x="7008812" y="1524000"/>
            <a:ext cx="2844060" cy="4165600"/>
          </a:xfrm>
        </p:spPr>
        <p:txBody>
          <a:bodyPr>
            <a:noAutofit/>
          </a:bodyPr>
          <a:lstStyle/>
          <a:p>
            <a:r>
              <a:rPr lang="en-US" sz="1800" dirty="0"/>
              <a:t>Using the count plot along with the hue parameter I was able to generate analysis details comparing 2 columns of the dataset where the hue remained constant while the other one kept changing inside a loop.</a:t>
            </a:r>
          </a:p>
          <a:p>
            <a:endParaRPr lang="en-US" sz="1800" dirty="0"/>
          </a:p>
          <a:p>
            <a:r>
              <a:rPr lang="en-US" sz="1800" dirty="0"/>
              <a:t>The hue used in this plot is the “Age” column showing the legend accordingly.</a:t>
            </a:r>
            <a:endParaRPr lang="en-IN" sz="1800" dirty="0"/>
          </a:p>
          <a:p>
            <a:endParaRPr lang="en-IN" sz="1800" dirty="0"/>
          </a:p>
        </p:txBody>
      </p:sp>
      <p:pic>
        <p:nvPicPr>
          <p:cNvPr id="6" name="Picture Placeholder 5">
            <a:extLst>
              <a:ext uri="{FF2B5EF4-FFF2-40B4-BE49-F238E27FC236}">
                <a16:creationId xmlns:a16="http://schemas.microsoft.com/office/drawing/2014/main" xmlns="" id="{BF35C777-479C-44E2-9C34-441499A59FC3}"/>
              </a:ext>
            </a:extLst>
          </p:cNvPr>
          <p:cNvPicPr>
            <a:picLocks noGrp="1" noChangeAspect="1"/>
          </p:cNvPicPr>
          <p:nvPr>
            <p:ph type="pic" idx="1"/>
          </p:nvPr>
        </p:nvPicPr>
        <p:blipFill>
          <a:blip r:embed="rId2">
            <a:extLst>
              <a:ext uri="{28A0092B-C50C-407E-A947-70E740481C1C}">
                <a14:useLocalDpi xmlns:a14="http://schemas.microsoft.com/office/drawing/2010/main" xmlns="" val="0"/>
              </a:ext>
            </a:extLst>
          </a:blip>
          <a:srcRect l="8188" r="8188"/>
          <a:stretch>
            <a:fillRect/>
          </a:stretch>
        </p:blipFill>
        <p:spPr>
          <a:xfrm>
            <a:off x="1065212" y="729754"/>
            <a:ext cx="4419600" cy="6315358"/>
          </a:xfrm>
        </p:spPr>
      </p:pic>
      <p:pic>
        <p:nvPicPr>
          <p:cNvPr id="5" name="Picture 4">
            <a:extLst>
              <a:ext uri="{FF2B5EF4-FFF2-40B4-BE49-F238E27FC236}">
                <a16:creationId xmlns:a16="http://schemas.microsoft.com/office/drawing/2014/main" xmlns="" id="{3A14D9AC-89D0-46BE-9F27-C4E5AAEF95FB}"/>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598612" y="1066800"/>
            <a:ext cx="10287000" cy="5334000"/>
          </a:xfrm>
          <a:prstGeom prst="rect">
            <a:avLst/>
          </a:prstGeom>
        </p:spPr>
      </p:pic>
      <p:pic>
        <p:nvPicPr>
          <p:cNvPr id="7" name="Picture 6">
            <a:extLst>
              <a:ext uri="{FF2B5EF4-FFF2-40B4-BE49-F238E27FC236}">
                <a16:creationId xmlns:a16="http://schemas.microsoft.com/office/drawing/2014/main" xmlns="" id="{400BD2EC-1ADA-4D81-B304-BCFDA767F883}"/>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4082558" y="197946"/>
            <a:ext cx="1021254" cy="1021254"/>
          </a:xfrm>
          <a:prstGeom prst="rect">
            <a:avLst/>
          </a:prstGeom>
        </p:spPr>
      </p:pic>
    </p:spTree>
    <p:extLst>
      <p:ext uri="{BB962C8B-B14F-4D97-AF65-F5344CB8AC3E}">
        <p14:creationId xmlns:p14="http://schemas.microsoft.com/office/powerpoint/2010/main" xmlns="" val="318906321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22A688-30D3-4DDB-B80E-F00CA2D66B3D}"/>
              </a:ext>
            </a:extLst>
          </p:cNvPr>
          <p:cNvSpPr>
            <a:spLocks noGrp="1"/>
          </p:cNvSpPr>
          <p:nvPr>
            <p:ph type="title"/>
          </p:nvPr>
        </p:nvSpPr>
        <p:spPr>
          <a:xfrm>
            <a:off x="608012" y="304800"/>
            <a:ext cx="4100980" cy="568010"/>
          </a:xfrm>
        </p:spPr>
        <p:txBody>
          <a:bodyPr>
            <a:normAutofit/>
          </a:bodyPr>
          <a:lstStyle/>
          <a:p>
            <a:r>
              <a:rPr lang="en-US" dirty="0"/>
              <a:t>Bivariate Analysis:</a:t>
            </a:r>
            <a:endParaRPr lang="en-IN" dirty="0"/>
          </a:p>
        </p:txBody>
      </p:sp>
      <p:sp>
        <p:nvSpPr>
          <p:cNvPr id="4" name="Text Placeholder 3">
            <a:extLst>
              <a:ext uri="{FF2B5EF4-FFF2-40B4-BE49-F238E27FC236}">
                <a16:creationId xmlns:a16="http://schemas.microsoft.com/office/drawing/2014/main" xmlns="" id="{02CBFDFA-5E37-4A81-8A32-3DC66538AB2C}"/>
              </a:ext>
            </a:extLst>
          </p:cNvPr>
          <p:cNvSpPr>
            <a:spLocks noGrp="1"/>
          </p:cNvSpPr>
          <p:nvPr>
            <p:ph type="body" sz="half" idx="2"/>
          </p:nvPr>
        </p:nvSpPr>
        <p:spPr>
          <a:xfrm>
            <a:off x="6932612" y="1524000"/>
            <a:ext cx="2844060" cy="4165600"/>
          </a:xfrm>
        </p:spPr>
        <p:txBody>
          <a:bodyPr>
            <a:noAutofit/>
          </a:bodyPr>
          <a:lstStyle/>
          <a:p>
            <a:r>
              <a:rPr lang="en-US" sz="1800" dirty="0"/>
              <a:t>Using the count plot along with the hue parameter I was able to generate analysis details comparing 2 columns of the dataset where the hue remained constant while the other one kept changing inside a loop.</a:t>
            </a:r>
          </a:p>
          <a:p>
            <a:endParaRPr lang="en-US" sz="1800" dirty="0"/>
          </a:p>
          <a:p>
            <a:r>
              <a:rPr lang="en-US" sz="1800" dirty="0"/>
              <a:t>The hue used in this plot is the “City” column showing the legend accordingly.</a:t>
            </a:r>
            <a:endParaRPr lang="en-IN" sz="1800" dirty="0"/>
          </a:p>
          <a:p>
            <a:endParaRPr lang="en-IN" sz="1800" dirty="0"/>
          </a:p>
        </p:txBody>
      </p:sp>
      <p:pic>
        <p:nvPicPr>
          <p:cNvPr id="6" name="Picture Placeholder 5">
            <a:extLst>
              <a:ext uri="{FF2B5EF4-FFF2-40B4-BE49-F238E27FC236}">
                <a16:creationId xmlns:a16="http://schemas.microsoft.com/office/drawing/2014/main" xmlns="" id="{98F9B617-BB8C-48EA-AFDD-3D2F335D9F40}"/>
              </a:ext>
            </a:extLst>
          </p:cNvPr>
          <p:cNvPicPr>
            <a:picLocks noGrp="1" noChangeAspect="1"/>
          </p:cNvPicPr>
          <p:nvPr>
            <p:ph type="pic" idx="1"/>
          </p:nvPr>
        </p:nvPicPr>
        <p:blipFill>
          <a:blip r:embed="rId2">
            <a:extLst>
              <a:ext uri="{28A0092B-C50C-407E-A947-70E740481C1C}">
                <a14:useLocalDpi xmlns:a14="http://schemas.microsoft.com/office/drawing/2010/main" xmlns="" val="0"/>
              </a:ext>
            </a:extLst>
          </a:blip>
          <a:srcRect l="8188" r="8188"/>
          <a:stretch>
            <a:fillRect/>
          </a:stretch>
        </p:blipFill>
        <p:spPr>
          <a:xfrm>
            <a:off x="1370012" y="875707"/>
            <a:ext cx="4191000" cy="5988702"/>
          </a:xfrm>
        </p:spPr>
      </p:pic>
      <p:pic>
        <p:nvPicPr>
          <p:cNvPr id="5" name="Picture 4">
            <a:extLst>
              <a:ext uri="{FF2B5EF4-FFF2-40B4-BE49-F238E27FC236}">
                <a16:creationId xmlns:a16="http://schemas.microsoft.com/office/drawing/2014/main" xmlns="" id="{2C6DD083-A02F-4701-8B5A-CA757BF93BCC}"/>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217612" y="1752600"/>
            <a:ext cx="10287000" cy="4800600"/>
          </a:xfrm>
          <a:prstGeom prst="rect">
            <a:avLst/>
          </a:prstGeom>
        </p:spPr>
      </p:pic>
      <p:pic>
        <p:nvPicPr>
          <p:cNvPr id="7" name="Picture 6">
            <a:extLst>
              <a:ext uri="{FF2B5EF4-FFF2-40B4-BE49-F238E27FC236}">
                <a16:creationId xmlns:a16="http://schemas.microsoft.com/office/drawing/2014/main" xmlns="" id="{3483258A-A33D-4765-9427-A5A4AC465B5B}"/>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4539758" y="274146"/>
            <a:ext cx="1021254" cy="1021254"/>
          </a:xfrm>
          <a:prstGeom prst="rect">
            <a:avLst/>
          </a:prstGeom>
        </p:spPr>
      </p:pic>
    </p:spTree>
    <p:extLst>
      <p:ext uri="{BB962C8B-B14F-4D97-AF65-F5344CB8AC3E}">
        <p14:creationId xmlns:p14="http://schemas.microsoft.com/office/powerpoint/2010/main" xmlns="" val="189667185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55612" y="152400"/>
            <a:ext cx="6780371" cy="1143000"/>
          </a:xfrm>
        </p:spPr>
        <p:txBody>
          <a:bodyPr/>
          <a:lstStyle/>
          <a:p>
            <a:r>
              <a:rPr lang="en-US" dirty="0"/>
              <a:t>Inference</a:t>
            </a:r>
          </a:p>
        </p:txBody>
      </p:sp>
      <p:sp>
        <p:nvSpPr>
          <p:cNvPr id="6" name="Content Placeholder 5">
            <a:extLst>
              <a:ext uri="{FF2B5EF4-FFF2-40B4-BE49-F238E27FC236}">
                <a16:creationId xmlns:a16="http://schemas.microsoft.com/office/drawing/2014/main" xmlns="" id="{AE9AD1A2-48D6-4160-8B04-434C24E70AA2}"/>
              </a:ext>
            </a:extLst>
          </p:cNvPr>
          <p:cNvSpPr>
            <a:spLocks noGrp="1"/>
          </p:cNvSpPr>
          <p:nvPr>
            <p:ph idx="1"/>
          </p:nvPr>
        </p:nvSpPr>
        <p:spPr>
          <a:xfrm>
            <a:off x="1104006" y="1219200"/>
            <a:ext cx="8944211" cy="4195481"/>
          </a:xfrm>
        </p:spPr>
        <p:txBody>
          <a:bodyPr>
            <a:noAutofit/>
          </a:bodyPr>
          <a:lstStyle/>
          <a:p>
            <a:pPr>
              <a:buFont typeface="Wingdings" panose="05000000000000000000" pitchFamily="2" charset="2"/>
              <a:buChar char="q"/>
            </a:pPr>
            <a:r>
              <a:rPr lang="en-US" sz="1800" dirty="0"/>
              <a:t>Based on overall observations the first 47 features provide insights on how e-retail is helpful and growing based on customer inputs. The data explained how the online platform has been used more often in which CITY, PIN CODE, AGE etc. It also showed us that in some factors there is less importance given to contribute to the success of an e-commerce store, so based on that we could remove those factors and keep all the important factors. Also we could improve on some factors that influence the online customers repeat purchase intention.</a:t>
            </a:r>
          </a:p>
          <a:p>
            <a:pPr>
              <a:buFont typeface="Wingdings" panose="05000000000000000000" pitchFamily="2" charset="2"/>
              <a:buChar char="q"/>
            </a:pPr>
            <a:r>
              <a:rPr lang="en-US" sz="1800" dirty="0"/>
              <a:t>Apart from the first 47 features the rest of the features showed which online platform has been used more based on the success factors. Based on the case study for customer activation and retention, Amazon is the most reliable and has been fulfilled all the customer requirements. After Amazon the data showed Flipkart has been used more for online shopping.</a:t>
            </a:r>
          </a:p>
          <a:p>
            <a:pPr>
              <a:buFont typeface="Wingdings" panose="05000000000000000000" pitchFamily="2" charset="2"/>
              <a:buChar char="q"/>
            </a:pPr>
            <a:r>
              <a:rPr lang="en-US" sz="1800" dirty="0"/>
              <a:t>The case study from Indian e-commerce customers showed Amazon and Flipkart has been used mostly for Online Shopping and most recommended by Friends. So based on the research factors Amazon and Flipkart are the e-commerce platform which are having the combination of both utilitarian and hedonistic values to keep the repeat purchase intention (loyalty) positively.</a:t>
            </a:r>
            <a:endParaRPr lang="en-IN" sz="1800" dirty="0"/>
          </a:p>
        </p:txBody>
      </p:sp>
      <p:pic>
        <p:nvPicPr>
          <p:cNvPr id="4" name="Picture 3">
            <a:extLst>
              <a:ext uri="{FF2B5EF4-FFF2-40B4-BE49-F238E27FC236}">
                <a16:creationId xmlns:a16="http://schemas.microsoft.com/office/drawing/2014/main" xmlns="" id="{4609EFD9-7A17-4A32-9973-74729598A5E2}"/>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293812" y="1143000"/>
            <a:ext cx="7543800" cy="4033691"/>
          </a:xfrm>
          <a:prstGeom prst="rect">
            <a:avLst/>
          </a:prstGeom>
        </p:spPr>
      </p:pic>
    </p:spTree>
    <p:extLst>
      <p:ext uri="{BB962C8B-B14F-4D97-AF65-F5344CB8AC3E}">
        <p14:creationId xmlns:p14="http://schemas.microsoft.com/office/powerpoint/2010/main" xmlns="" val="120433821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218883" y="405167"/>
            <a:ext cx="9751060" cy="1168400"/>
          </a:xfrm>
        </p:spPr>
        <p:txBody>
          <a:bodyPr>
            <a:normAutofit/>
          </a:bodyPr>
          <a:lstStyle/>
          <a:p>
            <a:r>
              <a:rPr lang="en-US" sz="4000" dirty="0"/>
              <a:t>Agenda:</a:t>
            </a:r>
          </a:p>
        </p:txBody>
      </p:sp>
      <p:sp>
        <p:nvSpPr>
          <p:cNvPr id="14" name="Content Placeholder 13"/>
          <p:cNvSpPr>
            <a:spLocks noGrp="1"/>
          </p:cNvSpPr>
          <p:nvPr>
            <p:ph idx="1"/>
          </p:nvPr>
        </p:nvSpPr>
        <p:spPr>
          <a:xfrm>
            <a:off x="1218883" y="2209800"/>
            <a:ext cx="5942329" cy="3505200"/>
          </a:xfrm>
        </p:spPr>
        <p:txBody>
          <a:bodyPr>
            <a:normAutofit/>
          </a:bodyPr>
          <a:lstStyle/>
          <a:p>
            <a:r>
              <a:rPr lang="en-US" dirty="0"/>
              <a:t>Introduction</a:t>
            </a:r>
          </a:p>
          <a:p>
            <a:r>
              <a:rPr lang="en-US" dirty="0"/>
              <a:t>Problem Statement</a:t>
            </a:r>
          </a:p>
          <a:p>
            <a:r>
              <a:rPr lang="en-US" dirty="0"/>
              <a:t>Objective</a:t>
            </a:r>
          </a:p>
          <a:p>
            <a:r>
              <a:rPr lang="en-US" dirty="0"/>
              <a:t>Exploratory Data Analysis (EDA)</a:t>
            </a:r>
          </a:p>
          <a:p>
            <a:r>
              <a:rPr lang="en-US" dirty="0"/>
              <a:t>Visualization</a:t>
            </a:r>
          </a:p>
          <a:p>
            <a:r>
              <a:rPr lang="en-US" dirty="0"/>
              <a:t>Inference</a:t>
            </a:r>
          </a:p>
          <a:p>
            <a:r>
              <a:rPr lang="en-US" dirty="0"/>
              <a:t>Future Work</a:t>
            </a:r>
          </a:p>
        </p:txBody>
      </p:sp>
      <p:pic>
        <p:nvPicPr>
          <p:cNvPr id="3" name="Picture 2">
            <a:extLst>
              <a:ext uri="{FF2B5EF4-FFF2-40B4-BE49-F238E27FC236}">
                <a16:creationId xmlns:a16="http://schemas.microsoft.com/office/drawing/2014/main" xmlns="" id="{2633F0B1-CA86-45ED-BFD5-A1A89F250883}"/>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180012" y="3200400"/>
            <a:ext cx="6498336" cy="3962400"/>
          </a:xfrm>
          <a:prstGeom prst="rect">
            <a:avLst/>
          </a:prstGeom>
        </p:spPr>
      </p:pic>
      <p:pic>
        <p:nvPicPr>
          <p:cNvPr id="5" name="Picture 4">
            <a:extLst>
              <a:ext uri="{FF2B5EF4-FFF2-40B4-BE49-F238E27FC236}">
                <a16:creationId xmlns:a16="http://schemas.microsoft.com/office/drawing/2014/main" xmlns="" id="{49E9E34F-A47C-45C1-97D9-3251189B2256}"/>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03212" y="304800"/>
            <a:ext cx="10287000" cy="5867400"/>
          </a:xfrm>
          <a:prstGeom prst="rect">
            <a:avLst/>
          </a:prstGeom>
        </p:spPr>
      </p:pic>
    </p:spTree>
    <p:extLst>
      <p:ext uri="{BB962C8B-B14F-4D97-AF65-F5344CB8AC3E}">
        <p14:creationId xmlns:p14="http://schemas.microsoft.com/office/powerpoint/2010/main" xmlns="" val="101646480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xmlns="" id="{09930CF6-587B-41BD-8450-4E5497D36971}"/>
              </a:ext>
            </a:extLst>
          </p:cNvPr>
          <p:cNvSpPr>
            <a:spLocks noGrp="1"/>
          </p:cNvSpPr>
          <p:nvPr>
            <p:ph type="title"/>
          </p:nvPr>
        </p:nvSpPr>
        <p:spPr>
          <a:xfrm>
            <a:off x="227012" y="152400"/>
            <a:ext cx="2880018" cy="457200"/>
          </a:xfrm>
        </p:spPr>
        <p:txBody>
          <a:bodyPr/>
          <a:lstStyle/>
          <a:p>
            <a:r>
              <a:rPr lang="en-IN" dirty="0"/>
              <a:t>1. Amazon.com</a:t>
            </a:r>
          </a:p>
        </p:txBody>
      </p:sp>
      <p:sp>
        <p:nvSpPr>
          <p:cNvPr id="23" name="Text Placeholder 22">
            <a:extLst>
              <a:ext uri="{FF2B5EF4-FFF2-40B4-BE49-F238E27FC236}">
                <a16:creationId xmlns:a16="http://schemas.microsoft.com/office/drawing/2014/main" xmlns="" id="{68EC92B0-A4C4-4B78-BA44-6812F8A8C975}"/>
              </a:ext>
            </a:extLst>
          </p:cNvPr>
          <p:cNvSpPr>
            <a:spLocks noGrp="1"/>
          </p:cNvSpPr>
          <p:nvPr>
            <p:ph type="body" idx="2"/>
          </p:nvPr>
        </p:nvSpPr>
        <p:spPr/>
        <p:txBody>
          <a:bodyPr/>
          <a:lstStyle/>
          <a:p>
            <a:r>
              <a:rPr lang="en-US" dirty="0"/>
              <a:t>Online Store Company:</a:t>
            </a:r>
            <a:endParaRPr lang="en-IN" dirty="0"/>
          </a:p>
        </p:txBody>
      </p:sp>
      <p:sp>
        <p:nvSpPr>
          <p:cNvPr id="22" name="Content Placeholder 21">
            <a:extLst>
              <a:ext uri="{FF2B5EF4-FFF2-40B4-BE49-F238E27FC236}">
                <a16:creationId xmlns:a16="http://schemas.microsoft.com/office/drawing/2014/main" xmlns="" id="{BBC6179C-89A5-433B-883F-C6B1FE8F3855}"/>
              </a:ext>
            </a:extLst>
          </p:cNvPr>
          <p:cNvSpPr>
            <a:spLocks noGrp="1"/>
          </p:cNvSpPr>
          <p:nvPr>
            <p:ph sz="half" idx="1"/>
          </p:nvPr>
        </p:nvSpPr>
        <p:spPr/>
        <p:txBody>
          <a:bodyPr>
            <a:noAutofit/>
          </a:bodyPr>
          <a:lstStyle/>
          <a:p>
            <a:pPr>
              <a:lnSpc>
                <a:spcPct val="100000"/>
              </a:lnSpc>
              <a:spcBef>
                <a:spcPts val="0"/>
              </a:spcBef>
            </a:pPr>
            <a:r>
              <a:rPr lang="en-US" sz="1800" b="1" dirty="0"/>
              <a:t>To be improved:</a:t>
            </a:r>
          </a:p>
          <a:p>
            <a:pPr marL="0" indent="0">
              <a:lnSpc>
                <a:spcPct val="100000"/>
              </a:lnSpc>
              <a:spcBef>
                <a:spcPts val="0"/>
              </a:spcBef>
              <a:buNone/>
            </a:pPr>
            <a:r>
              <a:rPr lang="en-US" sz="1800" dirty="0"/>
              <a:t>1. During promotions, try to give a disturbance free shopping experience to customers.</a:t>
            </a:r>
          </a:p>
          <a:p>
            <a:pPr marL="0" indent="0">
              <a:lnSpc>
                <a:spcPct val="100000"/>
              </a:lnSpc>
              <a:spcBef>
                <a:spcPts val="0"/>
              </a:spcBef>
              <a:buNone/>
            </a:pPr>
            <a:r>
              <a:rPr lang="en-US" sz="1800" dirty="0"/>
              <a:t>2. Give more payment options to customers.</a:t>
            </a:r>
          </a:p>
          <a:p>
            <a:pPr marL="0" indent="0">
              <a:lnSpc>
                <a:spcPct val="100000"/>
              </a:lnSpc>
              <a:spcBef>
                <a:spcPts val="0"/>
              </a:spcBef>
              <a:buNone/>
            </a:pPr>
            <a:r>
              <a:rPr lang="en-US" sz="1800" dirty="0"/>
              <a:t>3. Try to give price early during promotion.</a:t>
            </a:r>
          </a:p>
          <a:p>
            <a:pPr marL="0" indent="0">
              <a:lnSpc>
                <a:spcPct val="100000"/>
              </a:lnSpc>
              <a:spcBef>
                <a:spcPts val="0"/>
              </a:spcBef>
              <a:buNone/>
            </a:pPr>
            <a:r>
              <a:rPr lang="en-US" sz="1800" dirty="0"/>
              <a:t>4. Reduce the delivery time of the products.</a:t>
            </a:r>
            <a:br>
              <a:rPr lang="en-US" sz="1800" dirty="0"/>
            </a:br>
            <a:endParaRPr lang="en-US" sz="1800" dirty="0"/>
          </a:p>
          <a:p>
            <a:pPr>
              <a:lnSpc>
                <a:spcPct val="100000"/>
              </a:lnSpc>
              <a:spcBef>
                <a:spcPts val="0"/>
              </a:spcBef>
            </a:pPr>
            <a:r>
              <a:rPr lang="en-US" sz="1800" b="1" dirty="0"/>
              <a:t>Positive feedback summary:</a:t>
            </a:r>
          </a:p>
          <a:p>
            <a:pPr marL="0" indent="0">
              <a:lnSpc>
                <a:spcPct val="100000"/>
              </a:lnSpc>
              <a:spcBef>
                <a:spcPts val="0"/>
              </a:spcBef>
              <a:buNone/>
            </a:pPr>
            <a:r>
              <a:rPr lang="en-US" sz="1800" dirty="0"/>
              <a:t>1. Convenient to use and also a good website for shopping.</a:t>
            </a:r>
          </a:p>
          <a:p>
            <a:pPr marL="0" indent="0">
              <a:lnSpc>
                <a:spcPct val="100000"/>
              </a:lnSpc>
              <a:spcBef>
                <a:spcPts val="0"/>
              </a:spcBef>
              <a:buNone/>
            </a:pPr>
            <a:r>
              <a:rPr lang="en-US" sz="1800" dirty="0"/>
              <a:t>2. Fast delivery of products.</a:t>
            </a:r>
          </a:p>
          <a:p>
            <a:pPr marL="0" indent="0">
              <a:lnSpc>
                <a:spcPct val="100000"/>
              </a:lnSpc>
              <a:spcBef>
                <a:spcPts val="0"/>
              </a:spcBef>
              <a:buNone/>
            </a:pPr>
            <a:r>
              <a:rPr lang="en-US" sz="1800" dirty="0"/>
              <a:t>3. Availability of complete information of the products.</a:t>
            </a:r>
          </a:p>
          <a:p>
            <a:pPr marL="0" indent="0">
              <a:lnSpc>
                <a:spcPct val="100000"/>
              </a:lnSpc>
              <a:spcBef>
                <a:spcPts val="0"/>
              </a:spcBef>
              <a:buNone/>
            </a:pPr>
            <a:r>
              <a:rPr lang="en-US" sz="1800" dirty="0"/>
              <a:t>4. Presence of online assistance through multi-channels.</a:t>
            </a:r>
          </a:p>
          <a:p>
            <a:pPr marL="0" indent="0">
              <a:lnSpc>
                <a:spcPct val="100000"/>
              </a:lnSpc>
              <a:spcBef>
                <a:spcPts val="0"/>
              </a:spcBef>
              <a:buNone/>
            </a:pPr>
            <a:r>
              <a:rPr lang="en-US" sz="1800" dirty="0"/>
              <a:t>5. Reliable website or app, perceived trustworthiness.</a:t>
            </a:r>
            <a:endParaRPr lang="en-IN" sz="1800" dirty="0"/>
          </a:p>
        </p:txBody>
      </p:sp>
      <p:pic>
        <p:nvPicPr>
          <p:cNvPr id="25" name="Picture 24">
            <a:extLst>
              <a:ext uri="{FF2B5EF4-FFF2-40B4-BE49-F238E27FC236}">
                <a16:creationId xmlns:a16="http://schemas.microsoft.com/office/drawing/2014/main" xmlns="" id="{B222A28E-4A68-42D0-97D8-4BBA0DBA0BC4}"/>
              </a:ext>
            </a:extLst>
          </p:cNvPr>
          <p:cNvPicPr>
            <a:picLocks noChangeAspect="1"/>
          </p:cNvPicPr>
          <p:nvPr/>
        </p:nvPicPr>
        <p:blipFill>
          <a:blip r:embed="rId2"/>
          <a:stretch>
            <a:fillRect/>
          </a:stretch>
        </p:blipFill>
        <p:spPr>
          <a:xfrm>
            <a:off x="760412" y="3581400"/>
            <a:ext cx="3200400" cy="1295400"/>
          </a:xfrm>
          <a:prstGeom prst="rect">
            <a:avLst/>
          </a:prstGeom>
        </p:spPr>
      </p:pic>
      <p:pic>
        <p:nvPicPr>
          <p:cNvPr id="6" name="Picture 5">
            <a:extLst>
              <a:ext uri="{FF2B5EF4-FFF2-40B4-BE49-F238E27FC236}">
                <a16:creationId xmlns:a16="http://schemas.microsoft.com/office/drawing/2014/main" xmlns="" id="{DB51DF6E-AE47-4E2F-BCE7-B456EFDC108F}"/>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446212" y="1295400"/>
            <a:ext cx="10287000" cy="4495800"/>
          </a:xfrm>
          <a:prstGeom prst="rect">
            <a:avLst/>
          </a:prstGeom>
        </p:spPr>
      </p:pic>
    </p:spTree>
    <p:extLst>
      <p:ext uri="{BB962C8B-B14F-4D97-AF65-F5344CB8AC3E}">
        <p14:creationId xmlns:p14="http://schemas.microsoft.com/office/powerpoint/2010/main" xmlns="" val="339756632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4A0F52-4B40-499C-8C85-34E9F3B8FFAA}"/>
              </a:ext>
            </a:extLst>
          </p:cNvPr>
          <p:cNvSpPr>
            <a:spLocks noGrp="1"/>
          </p:cNvSpPr>
          <p:nvPr>
            <p:ph type="title"/>
          </p:nvPr>
        </p:nvSpPr>
        <p:spPr>
          <a:xfrm>
            <a:off x="303212" y="381000"/>
            <a:ext cx="3032418" cy="381000"/>
          </a:xfrm>
        </p:spPr>
        <p:txBody>
          <a:bodyPr/>
          <a:lstStyle/>
          <a:p>
            <a:r>
              <a:rPr lang="en-IN" dirty="0"/>
              <a:t>2. Flipkart.com</a:t>
            </a:r>
          </a:p>
        </p:txBody>
      </p:sp>
      <p:sp>
        <p:nvSpPr>
          <p:cNvPr id="4" name="Text Placeholder 3">
            <a:extLst>
              <a:ext uri="{FF2B5EF4-FFF2-40B4-BE49-F238E27FC236}">
                <a16:creationId xmlns:a16="http://schemas.microsoft.com/office/drawing/2014/main" xmlns="" id="{B7540F1F-C302-4F75-A27C-F4DE5EEAEE63}"/>
              </a:ext>
            </a:extLst>
          </p:cNvPr>
          <p:cNvSpPr>
            <a:spLocks noGrp="1"/>
          </p:cNvSpPr>
          <p:nvPr>
            <p:ph type="body" idx="2"/>
          </p:nvPr>
        </p:nvSpPr>
        <p:spPr/>
        <p:txBody>
          <a:bodyPr/>
          <a:lstStyle/>
          <a:p>
            <a:r>
              <a:rPr lang="en-US" dirty="0"/>
              <a:t>Online Store Company:</a:t>
            </a:r>
            <a:endParaRPr lang="en-IN" dirty="0"/>
          </a:p>
        </p:txBody>
      </p:sp>
      <p:sp>
        <p:nvSpPr>
          <p:cNvPr id="3" name="Content Placeholder 2">
            <a:extLst>
              <a:ext uri="{FF2B5EF4-FFF2-40B4-BE49-F238E27FC236}">
                <a16:creationId xmlns:a16="http://schemas.microsoft.com/office/drawing/2014/main" xmlns="" id="{994F94CD-CAE3-4A4C-94DC-3FA150634393}"/>
              </a:ext>
            </a:extLst>
          </p:cNvPr>
          <p:cNvSpPr>
            <a:spLocks noGrp="1"/>
          </p:cNvSpPr>
          <p:nvPr>
            <p:ph sz="half" idx="1"/>
          </p:nvPr>
        </p:nvSpPr>
        <p:spPr/>
        <p:txBody>
          <a:bodyPr>
            <a:noAutofit/>
          </a:bodyPr>
          <a:lstStyle/>
          <a:p>
            <a:pPr>
              <a:lnSpc>
                <a:spcPct val="100000"/>
              </a:lnSpc>
              <a:spcBef>
                <a:spcPts val="0"/>
              </a:spcBef>
            </a:pPr>
            <a:r>
              <a:rPr lang="en-US" sz="1700" b="1" dirty="0"/>
              <a:t>To be improved:</a:t>
            </a:r>
          </a:p>
          <a:p>
            <a:pPr marL="0" indent="0">
              <a:lnSpc>
                <a:spcPct val="100000"/>
              </a:lnSpc>
              <a:spcBef>
                <a:spcPts val="0"/>
              </a:spcBef>
              <a:buNone/>
            </a:pPr>
            <a:r>
              <a:rPr lang="en-US" sz="1700" dirty="0"/>
              <a:t>1. During promotions, try to give a disturbance free shopping experience to customers.</a:t>
            </a:r>
          </a:p>
          <a:p>
            <a:pPr marL="0" indent="0">
              <a:lnSpc>
                <a:spcPct val="100000"/>
              </a:lnSpc>
              <a:spcBef>
                <a:spcPts val="0"/>
              </a:spcBef>
              <a:buNone/>
            </a:pPr>
            <a:r>
              <a:rPr lang="en-US" sz="1700" dirty="0"/>
              <a:t>2. Give more payment options to customers.</a:t>
            </a:r>
          </a:p>
          <a:p>
            <a:pPr marL="0" indent="0">
              <a:lnSpc>
                <a:spcPct val="100000"/>
              </a:lnSpc>
              <a:spcBef>
                <a:spcPts val="0"/>
              </a:spcBef>
              <a:buNone/>
            </a:pPr>
            <a:r>
              <a:rPr lang="en-US" sz="1700" dirty="0"/>
              <a:t>3. Try to give the price early during promotion.</a:t>
            </a:r>
          </a:p>
          <a:p>
            <a:pPr marL="0" indent="0">
              <a:lnSpc>
                <a:spcPct val="100000"/>
              </a:lnSpc>
              <a:spcBef>
                <a:spcPts val="0"/>
              </a:spcBef>
              <a:buNone/>
            </a:pPr>
            <a:r>
              <a:rPr lang="en-US" sz="1700" dirty="0"/>
              <a:t>4. Reduce the delivery time of the products.</a:t>
            </a:r>
          </a:p>
          <a:p>
            <a:pPr marL="0" indent="0">
              <a:lnSpc>
                <a:spcPct val="100000"/>
              </a:lnSpc>
              <a:spcBef>
                <a:spcPts val="0"/>
              </a:spcBef>
              <a:buNone/>
            </a:pPr>
            <a:r>
              <a:rPr lang="en-US" sz="1700" dirty="0"/>
              <a:t>5. Flipkart and Amazon almost share the same feedbacks with varying percentages as the only difference.</a:t>
            </a:r>
            <a:br>
              <a:rPr lang="en-US" sz="1700" dirty="0"/>
            </a:br>
            <a:endParaRPr lang="en-US" sz="1700" dirty="0"/>
          </a:p>
          <a:p>
            <a:pPr>
              <a:lnSpc>
                <a:spcPct val="100000"/>
              </a:lnSpc>
              <a:spcBef>
                <a:spcPts val="0"/>
              </a:spcBef>
            </a:pPr>
            <a:r>
              <a:rPr lang="en-US" sz="1700" b="1" dirty="0"/>
              <a:t>Positive feedback summary:</a:t>
            </a:r>
          </a:p>
          <a:p>
            <a:pPr marL="0" indent="0">
              <a:lnSpc>
                <a:spcPct val="100000"/>
              </a:lnSpc>
              <a:spcBef>
                <a:spcPts val="0"/>
              </a:spcBef>
              <a:buNone/>
            </a:pPr>
            <a:r>
              <a:rPr lang="en-US" sz="1700" dirty="0"/>
              <a:t>1. Convenient to use and also a good website for shopping.</a:t>
            </a:r>
          </a:p>
          <a:p>
            <a:pPr marL="0" indent="0">
              <a:lnSpc>
                <a:spcPct val="100000"/>
              </a:lnSpc>
              <a:spcBef>
                <a:spcPts val="0"/>
              </a:spcBef>
              <a:buNone/>
            </a:pPr>
            <a:r>
              <a:rPr lang="en-US" sz="1700" dirty="0"/>
              <a:t>2. Fast delivery of products.</a:t>
            </a:r>
          </a:p>
          <a:p>
            <a:pPr marL="0" indent="0">
              <a:lnSpc>
                <a:spcPct val="100000"/>
              </a:lnSpc>
              <a:spcBef>
                <a:spcPts val="0"/>
              </a:spcBef>
              <a:buNone/>
            </a:pPr>
            <a:r>
              <a:rPr lang="en-US" sz="1700" dirty="0"/>
              <a:t>3. Availability of complete information of the products.</a:t>
            </a:r>
          </a:p>
          <a:p>
            <a:pPr marL="0" indent="0">
              <a:lnSpc>
                <a:spcPct val="100000"/>
              </a:lnSpc>
              <a:spcBef>
                <a:spcPts val="0"/>
              </a:spcBef>
              <a:buNone/>
            </a:pPr>
            <a:r>
              <a:rPr lang="en-US" sz="1700" dirty="0"/>
              <a:t>4. Presence of online assistance through multi-channels.</a:t>
            </a:r>
          </a:p>
          <a:p>
            <a:pPr marL="0" indent="0">
              <a:lnSpc>
                <a:spcPct val="100000"/>
              </a:lnSpc>
              <a:spcBef>
                <a:spcPts val="0"/>
              </a:spcBef>
              <a:buNone/>
            </a:pPr>
            <a:r>
              <a:rPr lang="en-US" sz="1700" dirty="0"/>
              <a:t>5. Reliable website or app, perceived trustworthiness.</a:t>
            </a:r>
          </a:p>
          <a:p>
            <a:pPr marL="0" indent="0">
              <a:lnSpc>
                <a:spcPct val="100000"/>
              </a:lnSpc>
              <a:spcBef>
                <a:spcPts val="0"/>
              </a:spcBef>
              <a:buNone/>
            </a:pPr>
            <a:r>
              <a:rPr lang="en-US" sz="1700" dirty="0"/>
              <a:t>6. Wild variety of products to offer.</a:t>
            </a:r>
            <a:endParaRPr lang="en-IN" sz="1700" dirty="0"/>
          </a:p>
        </p:txBody>
      </p:sp>
      <p:pic>
        <p:nvPicPr>
          <p:cNvPr id="6" name="Picture 5">
            <a:extLst>
              <a:ext uri="{FF2B5EF4-FFF2-40B4-BE49-F238E27FC236}">
                <a16:creationId xmlns:a16="http://schemas.microsoft.com/office/drawing/2014/main" xmlns="" id="{E6F98549-DA67-4BFD-BDED-19B5A470A70A}"/>
              </a:ext>
            </a:extLst>
          </p:cNvPr>
          <p:cNvPicPr>
            <a:picLocks noChangeAspect="1"/>
          </p:cNvPicPr>
          <p:nvPr/>
        </p:nvPicPr>
        <p:blipFill>
          <a:blip r:embed="rId2"/>
          <a:stretch>
            <a:fillRect/>
          </a:stretch>
        </p:blipFill>
        <p:spPr>
          <a:xfrm>
            <a:off x="926113" y="3505200"/>
            <a:ext cx="2693523" cy="1299823"/>
          </a:xfrm>
          <a:prstGeom prst="rect">
            <a:avLst/>
          </a:prstGeom>
        </p:spPr>
      </p:pic>
      <p:pic>
        <p:nvPicPr>
          <p:cNvPr id="7" name="Picture 6">
            <a:extLst>
              <a:ext uri="{FF2B5EF4-FFF2-40B4-BE49-F238E27FC236}">
                <a16:creationId xmlns:a16="http://schemas.microsoft.com/office/drawing/2014/main" xmlns="" id="{D91674C1-684E-4164-94D2-2A6BC7C1754E}"/>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601788" y="-1833709"/>
            <a:ext cx="10287000" cy="6858000"/>
          </a:xfrm>
          <a:prstGeom prst="rect">
            <a:avLst/>
          </a:prstGeom>
        </p:spPr>
      </p:pic>
    </p:spTree>
    <p:extLst>
      <p:ext uri="{BB962C8B-B14F-4D97-AF65-F5344CB8AC3E}">
        <p14:creationId xmlns:p14="http://schemas.microsoft.com/office/powerpoint/2010/main" xmlns="" val="5090604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E63FB6-C4B8-45DE-805B-D07C4F459899}"/>
              </a:ext>
            </a:extLst>
          </p:cNvPr>
          <p:cNvSpPr>
            <a:spLocks noGrp="1"/>
          </p:cNvSpPr>
          <p:nvPr>
            <p:ph type="title"/>
          </p:nvPr>
        </p:nvSpPr>
        <p:spPr>
          <a:xfrm>
            <a:off x="379412" y="304800"/>
            <a:ext cx="3108618" cy="457200"/>
          </a:xfrm>
        </p:spPr>
        <p:txBody>
          <a:bodyPr/>
          <a:lstStyle/>
          <a:p>
            <a:r>
              <a:rPr lang="en-IN" dirty="0"/>
              <a:t>3. Myntra.com</a:t>
            </a:r>
          </a:p>
        </p:txBody>
      </p:sp>
      <p:sp>
        <p:nvSpPr>
          <p:cNvPr id="4" name="Text Placeholder 3">
            <a:extLst>
              <a:ext uri="{FF2B5EF4-FFF2-40B4-BE49-F238E27FC236}">
                <a16:creationId xmlns:a16="http://schemas.microsoft.com/office/drawing/2014/main" xmlns="" id="{D92836CF-951D-4952-B67C-0653482E7B1D}"/>
              </a:ext>
            </a:extLst>
          </p:cNvPr>
          <p:cNvSpPr>
            <a:spLocks noGrp="1"/>
          </p:cNvSpPr>
          <p:nvPr>
            <p:ph type="body" idx="2"/>
          </p:nvPr>
        </p:nvSpPr>
        <p:spPr>
          <a:xfrm>
            <a:off x="8125883" y="1830033"/>
            <a:ext cx="2844060" cy="4267201"/>
          </a:xfrm>
        </p:spPr>
        <p:txBody>
          <a:bodyPr/>
          <a:lstStyle/>
          <a:p>
            <a:r>
              <a:rPr lang="en-US" dirty="0"/>
              <a:t>Online Store Company:</a:t>
            </a:r>
            <a:endParaRPr lang="en-IN" dirty="0"/>
          </a:p>
        </p:txBody>
      </p:sp>
      <p:sp>
        <p:nvSpPr>
          <p:cNvPr id="3" name="Content Placeholder 2">
            <a:extLst>
              <a:ext uri="{FF2B5EF4-FFF2-40B4-BE49-F238E27FC236}">
                <a16:creationId xmlns:a16="http://schemas.microsoft.com/office/drawing/2014/main" xmlns="" id="{F70BF002-9ED3-4FED-B593-3A580874BBE2}"/>
              </a:ext>
            </a:extLst>
          </p:cNvPr>
          <p:cNvSpPr>
            <a:spLocks noGrp="1"/>
          </p:cNvSpPr>
          <p:nvPr>
            <p:ph sz="half" idx="1"/>
          </p:nvPr>
        </p:nvSpPr>
        <p:spPr/>
        <p:txBody>
          <a:bodyPr>
            <a:noAutofit/>
          </a:bodyPr>
          <a:lstStyle/>
          <a:p>
            <a:pPr>
              <a:lnSpc>
                <a:spcPct val="120000"/>
              </a:lnSpc>
              <a:spcBef>
                <a:spcPts val="0"/>
              </a:spcBef>
            </a:pPr>
            <a:r>
              <a:rPr lang="en-US" sz="1800" b="1" dirty="0"/>
              <a:t>To be improved:</a:t>
            </a:r>
          </a:p>
          <a:p>
            <a:pPr marL="0" indent="0">
              <a:lnSpc>
                <a:spcPct val="120000"/>
              </a:lnSpc>
              <a:spcBef>
                <a:spcPts val="0"/>
              </a:spcBef>
              <a:buNone/>
            </a:pPr>
            <a:r>
              <a:rPr lang="en-US" sz="1800" dirty="0"/>
              <a:t>1. During promotions, try to give a disturbance free shopping experience to customers.</a:t>
            </a:r>
          </a:p>
          <a:p>
            <a:pPr marL="0" indent="0">
              <a:lnSpc>
                <a:spcPct val="120000"/>
              </a:lnSpc>
              <a:spcBef>
                <a:spcPts val="0"/>
              </a:spcBef>
              <a:buNone/>
            </a:pPr>
            <a:r>
              <a:rPr lang="en-US" sz="1800" dirty="0"/>
              <a:t>2. Try to give the price early during promotions.</a:t>
            </a:r>
          </a:p>
          <a:p>
            <a:pPr marL="0" indent="0">
              <a:lnSpc>
                <a:spcPct val="120000"/>
              </a:lnSpc>
              <a:spcBef>
                <a:spcPts val="0"/>
              </a:spcBef>
              <a:buNone/>
            </a:pPr>
            <a:r>
              <a:rPr lang="en-US" sz="1800" dirty="0"/>
              <a:t>3. Reduce the delivery time of the products during promotions.</a:t>
            </a:r>
            <a:br>
              <a:rPr lang="en-US" sz="1800" dirty="0"/>
            </a:br>
            <a:endParaRPr lang="en-US" sz="1800" dirty="0"/>
          </a:p>
          <a:p>
            <a:pPr>
              <a:lnSpc>
                <a:spcPct val="120000"/>
              </a:lnSpc>
              <a:spcBef>
                <a:spcPts val="0"/>
              </a:spcBef>
            </a:pPr>
            <a:r>
              <a:rPr lang="en-US" sz="1800" b="1" dirty="0"/>
              <a:t>Positive feedback summary:</a:t>
            </a:r>
          </a:p>
          <a:p>
            <a:pPr marL="0" indent="0">
              <a:lnSpc>
                <a:spcPct val="120000"/>
              </a:lnSpc>
              <a:spcBef>
                <a:spcPts val="0"/>
              </a:spcBef>
              <a:buNone/>
            </a:pPr>
            <a:r>
              <a:rPr lang="en-US" sz="1800" dirty="0"/>
              <a:t>1. Convenient to use and also a good website.</a:t>
            </a:r>
          </a:p>
          <a:p>
            <a:pPr marL="0" indent="0">
              <a:lnSpc>
                <a:spcPct val="120000"/>
              </a:lnSpc>
              <a:spcBef>
                <a:spcPts val="0"/>
              </a:spcBef>
              <a:buNone/>
            </a:pPr>
            <a:r>
              <a:rPr lang="en-US" sz="1800" dirty="0"/>
              <a:t>2. Availability of several payment options.</a:t>
            </a:r>
          </a:p>
          <a:p>
            <a:pPr marL="0" indent="0">
              <a:lnSpc>
                <a:spcPct val="120000"/>
              </a:lnSpc>
              <a:spcBef>
                <a:spcPts val="0"/>
              </a:spcBef>
              <a:buNone/>
            </a:pPr>
            <a:r>
              <a:rPr lang="en-US" sz="1800" dirty="0"/>
              <a:t>3. Faster products delivery.</a:t>
            </a:r>
          </a:p>
          <a:p>
            <a:pPr marL="0" indent="0">
              <a:lnSpc>
                <a:spcPct val="120000"/>
              </a:lnSpc>
              <a:spcBef>
                <a:spcPts val="0"/>
              </a:spcBef>
              <a:buNone/>
            </a:pPr>
            <a:r>
              <a:rPr lang="en-US" sz="1800" dirty="0"/>
              <a:t>4. Complete information of products available.</a:t>
            </a:r>
          </a:p>
          <a:p>
            <a:pPr marL="0" indent="0">
              <a:lnSpc>
                <a:spcPct val="120000"/>
              </a:lnSpc>
              <a:spcBef>
                <a:spcPts val="0"/>
              </a:spcBef>
              <a:buNone/>
            </a:pPr>
            <a:r>
              <a:rPr lang="en-US" sz="1800" dirty="0"/>
              <a:t>5. Reliable website or app, perceived trustworthiness.</a:t>
            </a:r>
          </a:p>
          <a:p>
            <a:pPr marL="0" indent="0">
              <a:lnSpc>
                <a:spcPct val="120000"/>
              </a:lnSpc>
              <a:spcBef>
                <a:spcPts val="0"/>
              </a:spcBef>
              <a:buNone/>
            </a:pPr>
            <a:r>
              <a:rPr lang="en-US" sz="1800" dirty="0"/>
              <a:t>6. Wild variety of product to offer</a:t>
            </a:r>
            <a:endParaRPr lang="en-IN" sz="1800" dirty="0"/>
          </a:p>
        </p:txBody>
      </p:sp>
      <p:pic>
        <p:nvPicPr>
          <p:cNvPr id="7" name="Picture 6">
            <a:extLst>
              <a:ext uri="{FF2B5EF4-FFF2-40B4-BE49-F238E27FC236}">
                <a16:creationId xmlns:a16="http://schemas.microsoft.com/office/drawing/2014/main" xmlns="" id="{83B839D9-57B8-48E4-AFBD-FC1CD6E035F8}"/>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446212" y="1447800"/>
            <a:ext cx="10287000" cy="4419600"/>
          </a:xfrm>
          <a:prstGeom prst="rect">
            <a:avLst/>
          </a:prstGeom>
        </p:spPr>
      </p:pic>
      <p:pic>
        <p:nvPicPr>
          <p:cNvPr id="6" name="Picture 5">
            <a:extLst>
              <a:ext uri="{FF2B5EF4-FFF2-40B4-BE49-F238E27FC236}">
                <a16:creationId xmlns:a16="http://schemas.microsoft.com/office/drawing/2014/main" xmlns="" id="{258A7CCD-6DA6-42E8-B8A5-4BD399EB6F99}"/>
              </a:ext>
            </a:extLst>
          </p:cNvPr>
          <p:cNvPicPr>
            <a:picLocks noChangeAspect="1"/>
          </p:cNvPicPr>
          <p:nvPr/>
        </p:nvPicPr>
        <p:blipFill>
          <a:blip r:embed="rId3"/>
          <a:stretch>
            <a:fillRect/>
          </a:stretch>
        </p:blipFill>
        <p:spPr>
          <a:xfrm>
            <a:off x="758447" y="3505200"/>
            <a:ext cx="3202365" cy="1157396"/>
          </a:xfrm>
          <a:prstGeom prst="rect">
            <a:avLst/>
          </a:prstGeom>
        </p:spPr>
      </p:pic>
      <p:sp>
        <p:nvSpPr>
          <p:cNvPr id="8" name="Text Placeholder 3">
            <a:extLst>
              <a:ext uri="{FF2B5EF4-FFF2-40B4-BE49-F238E27FC236}">
                <a16:creationId xmlns:a16="http://schemas.microsoft.com/office/drawing/2014/main" xmlns="" id="{5F818F16-BCF8-4397-ACE9-98DF4D89DA4E}"/>
              </a:ext>
            </a:extLst>
          </p:cNvPr>
          <p:cNvSpPr txBox="1">
            <a:spLocks/>
          </p:cNvSpPr>
          <p:nvPr/>
        </p:nvSpPr>
        <p:spPr>
          <a:xfrm>
            <a:off x="1154653" y="3152274"/>
            <a:ext cx="3400177" cy="2872606"/>
          </a:xfrm>
          <a:prstGeom prst="rect">
            <a:avLst/>
          </a:prstGeom>
        </p:spPr>
        <p:txBody>
          <a:bodyPr vert="horz" lIns="91440" tIns="45720" rIns="91440" bIns="45720" rtlCol="0">
            <a:normAutofit/>
          </a:bodyPr>
          <a:lstStyle>
            <a:lvl1pPr marL="0"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mj-lt"/>
                <a:ea typeface="+mj-ea"/>
                <a:cs typeface="+mj-cs"/>
              </a:defRPr>
            </a:lvl1pPr>
            <a:lvl2pPr marL="457063"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1200" b="0" i="0" kern="1200">
                <a:solidFill>
                  <a:schemeClr val="tx1"/>
                </a:solidFill>
                <a:latin typeface="+mj-lt"/>
                <a:ea typeface="+mj-ea"/>
                <a:cs typeface="+mj-cs"/>
              </a:defRPr>
            </a:lvl2pPr>
            <a:lvl3pPr marL="914126"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1000" b="0" i="0" kern="1200">
                <a:solidFill>
                  <a:schemeClr val="tx1"/>
                </a:solidFill>
                <a:latin typeface="+mj-lt"/>
                <a:ea typeface="+mj-ea"/>
                <a:cs typeface="+mj-cs"/>
              </a:defRPr>
            </a:lvl3pPr>
            <a:lvl4pPr marL="1371189"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4pPr>
            <a:lvl5pPr marL="1828251"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5pPr>
            <a:lvl6pPr marL="2285314"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6pPr>
            <a:lvl7pPr marL="2742377"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7pPr>
            <a:lvl8pPr marL="3199440"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8pPr>
            <a:lvl9pPr marL="3656503"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9pPr>
          </a:lstStyle>
          <a:p>
            <a:r>
              <a:rPr lang="en-US"/>
              <a:t>Online Store Company:</a:t>
            </a:r>
            <a:endParaRPr lang="en-IN" dirty="0"/>
          </a:p>
        </p:txBody>
      </p:sp>
    </p:spTree>
    <p:extLst>
      <p:ext uri="{BB962C8B-B14F-4D97-AF65-F5344CB8AC3E}">
        <p14:creationId xmlns:p14="http://schemas.microsoft.com/office/powerpoint/2010/main" xmlns="" val="429088781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41FBE482-365C-454F-AE21-7529753C9358}"/>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370012" y="685800"/>
            <a:ext cx="10287000" cy="5715000"/>
          </a:xfrm>
          <a:prstGeom prst="rect">
            <a:avLst/>
          </a:prstGeom>
        </p:spPr>
      </p:pic>
      <p:sp>
        <p:nvSpPr>
          <p:cNvPr id="2" name="Title 1">
            <a:extLst>
              <a:ext uri="{FF2B5EF4-FFF2-40B4-BE49-F238E27FC236}">
                <a16:creationId xmlns:a16="http://schemas.microsoft.com/office/drawing/2014/main" xmlns="" id="{DC6C8859-43E8-4BFE-98AC-497BD3FA0EBD}"/>
              </a:ext>
            </a:extLst>
          </p:cNvPr>
          <p:cNvSpPr>
            <a:spLocks noGrp="1"/>
          </p:cNvSpPr>
          <p:nvPr>
            <p:ph type="title"/>
          </p:nvPr>
        </p:nvSpPr>
        <p:spPr>
          <a:xfrm>
            <a:off x="303212" y="304800"/>
            <a:ext cx="2714378" cy="533400"/>
          </a:xfrm>
        </p:spPr>
        <p:txBody>
          <a:bodyPr/>
          <a:lstStyle/>
          <a:p>
            <a:r>
              <a:rPr lang="en-IN" dirty="0"/>
              <a:t>4. Paytm.com</a:t>
            </a:r>
          </a:p>
        </p:txBody>
      </p:sp>
      <p:sp>
        <p:nvSpPr>
          <p:cNvPr id="4" name="Text Placeholder 3">
            <a:extLst>
              <a:ext uri="{FF2B5EF4-FFF2-40B4-BE49-F238E27FC236}">
                <a16:creationId xmlns:a16="http://schemas.microsoft.com/office/drawing/2014/main" xmlns="" id="{E8904F91-DC13-4810-8069-C2A4A7668257}"/>
              </a:ext>
            </a:extLst>
          </p:cNvPr>
          <p:cNvSpPr>
            <a:spLocks noGrp="1"/>
          </p:cNvSpPr>
          <p:nvPr>
            <p:ph type="body" idx="2"/>
          </p:nvPr>
        </p:nvSpPr>
        <p:spPr>
          <a:xfrm>
            <a:off x="1154653" y="3152274"/>
            <a:ext cx="3400177" cy="2872606"/>
          </a:xfrm>
        </p:spPr>
        <p:txBody>
          <a:bodyPr/>
          <a:lstStyle/>
          <a:p>
            <a:r>
              <a:rPr lang="en-US" dirty="0"/>
              <a:t>Online Store Company:</a:t>
            </a:r>
            <a:endParaRPr lang="en-IN" dirty="0"/>
          </a:p>
        </p:txBody>
      </p:sp>
      <p:sp>
        <p:nvSpPr>
          <p:cNvPr id="3" name="Content Placeholder 2">
            <a:extLst>
              <a:ext uri="{FF2B5EF4-FFF2-40B4-BE49-F238E27FC236}">
                <a16:creationId xmlns:a16="http://schemas.microsoft.com/office/drawing/2014/main" xmlns="" id="{F493C49C-DF62-4A21-9C61-C64725893AE0}"/>
              </a:ext>
            </a:extLst>
          </p:cNvPr>
          <p:cNvSpPr>
            <a:spLocks noGrp="1"/>
          </p:cNvSpPr>
          <p:nvPr>
            <p:ph sz="half" idx="1"/>
          </p:nvPr>
        </p:nvSpPr>
        <p:spPr/>
        <p:txBody>
          <a:bodyPr>
            <a:noAutofit/>
          </a:bodyPr>
          <a:lstStyle/>
          <a:p>
            <a:pPr>
              <a:lnSpc>
                <a:spcPct val="100000"/>
              </a:lnSpc>
              <a:spcBef>
                <a:spcPts val="0"/>
              </a:spcBef>
            </a:pPr>
            <a:r>
              <a:rPr lang="en-US" sz="1700" b="1" dirty="0"/>
              <a:t>To be improved:</a:t>
            </a:r>
          </a:p>
          <a:p>
            <a:pPr marL="0" indent="0">
              <a:lnSpc>
                <a:spcPct val="100000"/>
              </a:lnSpc>
              <a:spcBef>
                <a:spcPts val="0"/>
              </a:spcBef>
              <a:buNone/>
            </a:pPr>
            <a:r>
              <a:rPr lang="en-US" sz="1700" dirty="0"/>
              <a:t>1. Reduce the delivery time of the products during promotions.</a:t>
            </a:r>
          </a:p>
          <a:p>
            <a:pPr marL="0" indent="0">
              <a:lnSpc>
                <a:spcPct val="100000"/>
              </a:lnSpc>
              <a:spcBef>
                <a:spcPts val="0"/>
              </a:spcBef>
              <a:buNone/>
            </a:pPr>
            <a:r>
              <a:rPr lang="en-US" sz="1700" dirty="0"/>
              <a:t>2. Try to give the price early during promotion.</a:t>
            </a:r>
          </a:p>
          <a:p>
            <a:pPr marL="0" indent="0">
              <a:lnSpc>
                <a:spcPct val="100000"/>
              </a:lnSpc>
              <a:spcBef>
                <a:spcPts val="0"/>
              </a:spcBef>
              <a:buNone/>
            </a:pPr>
            <a:r>
              <a:rPr lang="en-US" sz="1700" dirty="0"/>
              <a:t>3. During promotions, try to give a disturbance free shopping experience to customers.</a:t>
            </a:r>
          </a:p>
          <a:p>
            <a:pPr marL="0" indent="0">
              <a:lnSpc>
                <a:spcPct val="100000"/>
              </a:lnSpc>
              <a:spcBef>
                <a:spcPts val="0"/>
              </a:spcBef>
              <a:buNone/>
            </a:pPr>
            <a:r>
              <a:rPr lang="en-US" sz="1700" dirty="0"/>
              <a:t>4. Late declaration of price and discounts.</a:t>
            </a:r>
          </a:p>
          <a:p>
            <a:pPr marL="0" indent="0">
              <a:lnSpc>
                <a:spcPct val="100000"/>
              </a:lnSpc>
              <a:spcBef>
                <a:spcPts val="0"/>
              </a:spcBef>
              <a:buNone/>
            </a:pPr>
            <a:r>
              <a:rPr lang="en-US" sz="1700" dirty="0"/>
              <a:t>5. Frequent disturbance is occurring while moving from one page to another.</a:t>
            </a:r>
            <a:br>
              <a:rPr lang="en-US" sz="1700" dirty="0"/>
            </a:br>
            <a:endParaRPr lang="en-US" sz="1700" dirty="0"/>
          </a:p>
          <a:p>
            <a:pPr>
              <a:lnSpc>
                <a:spcPct val="100000"/>
              </a:lnSpc>
              <a:spcBef>
                <a:spcPts val="0"/>
              </a:spcBef>
            </a:pPr>
            <a:r>
              <a:rPr lang="en-US" sz="1700" b="1" dirty="0"/>
              <a:t>Positive feedback summary:</a:t>
            </a:r>
          </a:p>
          <a:p>
            <a:pPr marL="0" indent="0">
              <a:lnSpc>
                <a:spcPct val="100000"/>
              </a:lnSpc>
              <a:spcBef>
                <a:spcPts val="0"/>
              </a:spcBef>
              <a:buNone/>
            </a:pPr>
            <a:r>
              <a:rPr lang="en-US" sz="1700" dirty="0"/>
              <a:t>1. Convenient to use and a good website.</a:t>
            </a:r>
          </a:p>
          <a:p>
            <a:pPr marL="0" indent="0">
              <a:lnSpc>
                <a:spcPct val="100000"/>
              </a:lnSpc>
              <a:spcBef>
                <a:spcPts val="0"/>
              </a:spcBef>
              <a:buNone/>
            </a:pPr>
            <a:r>
              <a:rPr lang="en-US" sz="1700" dirty="0"/>
              <a:t>2. Quickness to complete a purchase.</a:t>
            </a:r>
          </a:p>
          <a:p>
            <a:pPr marL="0" indent="0">
              <a:lnSpc>
                <a:spcPct val="100000"/>
              </a:lnSpc>
              <a:spcBef>
                <a:spcPts val="0"/>
              </a:spcBef>
              <a:buNone/>
            </a:pPr>
            <a:r>
              <a:rPr lang="en-US" sz="1700" dirty="0"/>
              <a:t>3. About 64% of the customers feel that either web or app is reliable.</a:t>
            </a:r>
          </a:p>
          <a:p>
            <a:pPr marL="0" indent="0">
              <a:lnSpc>
                <a:spcPct val="100000"/>
              </a:lnSpc>
              <a:spcBef>
                <a:spcPts val="0"/>
              </a:spcBef>
              <a:buNone/>
            </a:pPr>
            <a:r>
              <a:rPr lang="en-US" sz="1700" dirty="0"/>
              <a:t>4. Around 20% of the customers believe that Paytm has a wild variety of products on offer.</a:t>
            </a:r>
            <a:endParaRPr lang="en-IN" sz="1700" dirty="0"/>
          </a:p>
        </p:txBody>
      </p:sp>
      <p:pic>
        <p:nvPicPr>
          <p:cNvPr id="6" name="Picture 5">
            <a:extLst>
              <a:ext uri="{FF2B5EF4-FFF2-40B4-BE49-F238E27FC236}">
                <a16:creationId xmlns:a16="http://schemas.microsoft.com/office/drawing/2014/main" xmlns="" id="{4DFF0B1F-CAD0-439C-8F0F-DDFE7199868A}"/>
              </a:ext>
            </a:extLst>
          </p:cNvPr>
          <p:cNvPicPr>
            <a:picLocks noChangeAspect="1"/>
          </p:cNvPicPr>
          <p:nvPr/>
        </p:nvPicPr>
        <p:blipFill>
          <a:blip r:embed="rId3"/>
          <a:stretch>
            <a:fillRect/>
          </a:stretch>
        </p:blipFill>
        <p:spPr>
          <a:xfrm>
            <a:off x="989012" y="3681813"/>
            <a:ext cx="2671986" cy="1042568"/>
          </a:xfrm>
          <a:prstGeom prst="rect">
            <a:avLst/>
          </a:prstGeom>
        </p:spPr>
      </p:pic>
    </p:spTree>
    <p:extLst>
      <p:ext uri="{BB962C8B-B14F-4D97-AF65-F5344CB8AC3E}">
        <p14:creationId xmlns:p14="http://schemas.microsoft.com/office/powerpoint/2010/main" xmlns="" val="101948556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EDA301-7142-4E2D-9760-0621AD3FBE12}"/>
              </a:ext>
            </a:extLst>
          </p:cNvPr>
          <p:cNvSpPr>
            <a:spLocks noGrp="1"/>
          </p:cNvSpPr>
          <p:nvPr>
            <p:ph type="title"/>
          </p:nvPr>
        </p:nvSpPr>
        <p:spPr>
          <a:xfrm>
            <a:off x="227012" y="228600"/>
            <a:ext cx="2803818" cy="533400"/>
          </a:xfrm>
        </p:spPr>
        <p:txBody>
          <a:bodyPr/>
          <a:lstStyle/>
          <a:p>
            <a:r>
              <a:rPr lang="en-IN" dirty="0"/>
              <a:t>5. Snapdeal.com</a:t>
            </a:r>
          </a:p>
        </p:txBody>
      </p:sp>
      <p:sp>
        <p:nvSpPr>
          <p:cNvPr id="4" name="Text Placeholder 3">
            <a:extLst>
              <a:ext uri="{FF2B5EF4-FFF2-40B4-BE49-F238E27FC236}">
                <a16:creationId xmlns:a16="http://schemas.microsoft.com/office/drawing/2014/main" xmlns="" id="{24A2F532-C14E-4AA4-BB1F-538FFB5DF951}"/>
              </a:ext>
            </a:extLst>
          </p:cNvPr>
          <p:cNvSpPr>
            <a:spLocks noGrp="1"/>
          </p:cNvSpPr>
          <p:nvPr>
            <p:ph type="body" idx="2"/>
          </p:nvPr>
        </p:nvSpPr>
        <p:spPr/>
        <p:txBody>
          <a:bodyPr/>
          <a:lstStyle/>
          <a:p>
            <a:r>
              <a:rPr lang="en-US" dirty="0"/>
              <a:t>Online Store Company:</a:t>
            </a:r>
            <a:endParaRPr lang="en-IN" dirty="0"/>
          </a:p>
        </p:txBody>
      </p:sp>
      <p:sp>
        <p:nvSpPr>
          <p:cNvPr id="3" name="Content Placeholder 2">
            <a:extLst>
              <a:ext uri="{FF2B5EF4-FFF2-40B4-BE49-F238E27FC236}">
                <a16:creationId xmlns:a16="http://schemas.microsoft.com/office/drawing/2014/main" xmlns="" id="{8CE6A7EA-32DB-4EF2-A841-57C5F3D0CA3F}"/>
              </a:ext>
            </a:extLst>
          </p:cNvPr>
          <p:cNvSpPr>
            <a:spLocks noGrp="1"/>
          </p:cNvSpPr>
          <p:nvPr>
            <p:ph sz="half" idx="1"/>
          </p:nvPr>
        </p:nvSpPr>
        <p:spPr/>
        <p:txBody>
          <a:bodyPr>
            <a:noAutofit/>
          </a:bodyPr>
          <a:lstStyle/>
          <a:p>
            <a:pPr>
              <a:lnSpc>
                <a:spcPct val="120000"/>
              </a:lnSpc>
              <a:spcBef>
                <a:spcPts val="0"/>
              </a:spcBef>
            </a:pPr>
            <a:r>
              <a:rPr lang="en-US" sz="1800" b="1" dirty="0"/>
              <a:t>To be improved:</a:t>
            </a:r>
          </a:p>
          <a:p>
            <a:pPr marL="0" indent="0">
              <a:lnSpc>
                <a:spcPct val="120000"/>
              </a:lnSpc>
              <a:spcBef>
                <a:spcPts val="0"/>
              </a:spcBef>
              <a:buNone/>
            </a:pPr>
            <a:r>
              <a:rPr lang="en-US" sz="1800" dirty="0"/>
              <a:t>1. Reduce the delivery time of the products during promotions.</a:t>
            </a:r>
          </a:p>
          <a:p>
            <a:pPr marL="0" indent="0">
              <a:lnSpc>
                <a:spcPct val="120000"/>
              </a:lnSpc>
              <a:spcBef>
                <a:spcPts val="0"/>
              </a:spcBef>
              <a:buNone/>
            </a:pPr>
            <a:r>
              <a:rPr lang="en-US" sz="1800" dirty="0"/>
              <a:t>2. Try to give the price early during promotion.</a:t>
            </a:r>
          </a:p>
          <a:p>
            <a:pPr marL="0" indent="0">
              <a:lnSpc>
                <a:spcPct val="120000"/>
              </a:lnSpc>
              <a:spcBef>
                <a:spcPts val="0"/>
              </a:spcBef>
              <a:buNone/>
            </a:pPr>
            <a:r>
              <a:rPr lang="en-US" sz="1800" dirty="0"/>
              <a:t>3. During promotions, try to give a disturbance free shopping experience to customers.</a:t>
            </a:r>
          </a:p>
          <a:p>
            <a:pPr marL="0" indent="0">
              <a:lnSpc>
                <a:spcPct val="120000"/>
              </a:lnSpc>
              <a:spcBef>
                <a:spcPts val="0"/>
              </a:spcBef>
              <a:buNone/>
            </a:pPr>
            <a:r>
              <a:rPr lang="en-US" sz="1800" dirty="0"/>
              <a:t>4. Late declaration of price and discounts.</a:t>
            </a:r>
          </a:p>
          <a:p>
            <a:pPr marL="0" indent="0">
              <a:lnSpc>
                <a:spcPct val="120000"/>
              </a:lnSpc>
              <a:spcBef>
                <a:spcPts val="0"/>
              </a:spcBef>
              <a:buNone/>
            </a:pPr>
            <a:r>
              <a:rPr lang="en-US" sz="1800" dirty="0"/>
              <a:t>5. No one has expressed to recommend Snapdeal to a contact as it has the most negative feedbacks among all other websites.</a:t>
            </a:r>
            <a:br>
              <a:rPr lang="en-US" sz="1800" dirty="0"/>
            </a:br>
            <a:endParaRPr lang="en-US" sz="1800" dirty="0"/>
          </a:p>
          <a:p>
            <a:pPr>
              <a:lnSpc>
                <a:spcPct val="120000"/>
              </a:lnSpc>
              <a:spcBef>
                <a:spcPts val="0"/>
              </a:spcBef>
            </a:pPr>
            <a:r>
              <a:rPr lang="en-US" sz="1800" b="1" dirty="0"/>
              <a:t>Positive feedback summary:</a:t>
            </a:r>
          </a:p>
          <a:p>
            <a:pPr marL="0" indent="0">
              <a:lnSpc>
                <a:spcPct val="120000"/>
              </a:lnSpc>
              <a:spcBef>
                <a:spcPts val="0"/>
              </a:spcBef>
              <a:buNone/>
            </a:pPr>
            <a:r>
              <a:rPr lang="en-US" sz="1800" dirty="0"/>
              <a:t>1. Convenient to use.</a:t>
            </a:r>
          </a:p>
          <a:p>
            <a:pPr marL="0" indent="0">
              <a:lnSpc>
                <a:spcPct val="120000"/>
              </a:lnSpc>
              <a:spcBef>
                <a:spcPts val="0"/>
              </a:spcBef>
              <a:buNone/>
            </a:pPr>
            <a:r>
              <a:rPr lang="en-US" sz="1800" dirty="0"/>
              <a:t>2. 54% of the customers are happy about the availability of financial information security.</a:t>
            </a:r>
            <a:endParaRPr lang="en-IN" sz="1800" dirty="0"/>
          </a:p>
        </p:txBody>
      </p:sp>
      <p:pic>
        <p:nvPicPr>
          <p:cNvPr id="6" name="Picture 5">
            <a:extLst>
              <a:ext uri="{FF2B5EF4-FFF2-40B4-BE49-F238E27FC236}">
                <a16:creationId xmlns:a16="http://schemas.microsoft.com/office/drawing/2014/main" xmlns="" id="{A2DB3459-6753-4364-B605-B2B311E41B45}"/>
              </a:ext>
            </a:extLst>
          </p:cNvPr>
          <p:cNvPicPr>
            <a:picLocks noChangeAspect="1"/>
          </p:cNvPicPr>
          <p:nvPr/>
        </p:nvPicPr>
        <p:blipFill>
          <a:blip r:embed="rId2"/>
          <a:stretch>
            <a:fillRect/>
          </a:stretch>
        </p:blipFill>
        <p:spPr>
          <a:xfrm>
            <a:off x="989012" y="3581400"/>
            <a:ext cx="2667000" cy="651076"/>
          </a:xfrm>
          <a:prstGeom prst="rect">
            <a:avLst/>
          </a:prstGeom>
        </p:spPr>
      </p:pic>
      <p:pic>
        <p:nvPicPr>
          <p:cNvPr id="7" name="Picture 6">
            <a:extLst>
              <a:ext uri="{FF2B5EF4-FFF2-40B4-BE49-F238E27FC236}">
                <a16:creationId xmlns:a16="http://schemas.microsoft.com/office/drawing/2014/main" xmlns="" id="{47513DD3-9A01-46CE-97AB-C77BA2049F51}"/>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50812" y="1524000"/>
            <a:ext cx="10287000" cy="4648200"/>
          </a:xfrm>
          <a:prstGeom prst="rect">
            <a:avLst/>
          </a:prstGeom>
        </p:spPr>
      </p:pic>
    </p:spTree>
    <p:extLst>
      <p:ext uri="{BB962C8B-B14F-4D97-AF65-F5344CB8AC3E}">
        <p14:creationId xmlns:p14="http://schemas.microsoft.com/office/powerpoint/2010/main" xmlns="" val="107000061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xmlns="" id="{E4116FB0-BC43-46E2-B0C1-D66193042DDB}"/>
              </a:ext>
            </a:extLst>
          </p:cNvPr>
          <p:cNvPicPr>
            <a:picLocks noChangeAspect="1"/>
          </p:cNvPicPr>
          <p:nvPr/>
        </p:nvPicPr>
        <p:blipFill>
          <a:blip r:embed="rId2">
            <a:extLst>
              <a:ext uri="{28A0092B-C50C-407E-A947-70E740481C1C}">
                <a14:useLocalDpi xmlns:a14="http://schemas.microsoft.com/office/drawing/2010/main" xmlns="" val="0"/>
              </a:ext>
              <a:ext uri="{837473B0-CC2E-450A-ABE3-18F120FF3D39}">
                <a1611:picAttrSrcUrl xmlns:a1611="http://schemas.microsoft.com/office/drawing/2016/11/main" xmlns="" r:id="rId3"/>
              </a:ext>
            </a:extLst>
          </a:blip>
          <a:stretch>
            <a:fillRect/>
          </a:stretch>
        </p:blipFill>
        <p:spPr>
          <a:xfrm>
            <a:off x="1579562" y="1181100"/>
            <a:ext cx="9029700" cy="4495800"/>
          </a:xfrm>
          <a:prstGeom prst="rect">
            <a:avLst/>
          </a:prstGeom>
        </p:spPr>
      </p:pic>
      <p:pic>
        <p:nvPicPr>
          <p:cNvPr id="3" name="Picture 2">
            <a:extLst>
              <a:ext uri="{FF2B5EF4-FFF2-40B4-BE49-F238E27FC236}">
                <a16:creationId xmlns:a16="http://schemas.microsoft.com/office/drawing/2014/main" xmlns="" id="{E95A797E-1817-40D9-B017-5C3131ABEB03}"/>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601788" y="-1833709"/>
            <a:ext cx="10287000" cy="6858000"/>
          </a:xfrm>
          <a:prstGeom prst="rect">
            <a:avLst/>
          </a:prstGeom>
        </p:spPr>
      </p:pic>
    </p:spTree>
    <p:extLst>
      <p:ext uri="{BB962C8B-B14F-4D97-AF65-F5344CB8AC3E}">
        <p14:creationId xmlns:p14="http://schemas.microsoft.com/office/powerpoint/2010/main" xmlns="" val="235894808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Introduction</a:t>
            </a:r>
          </a:p>
        </p:txBody>
      </p:sp>
      <p:sp>
        <p:nvSpPr>
          <p:cNvPr id="6" name="Content Placeholder 5">
            <a:extLst>
              <a:ext uri="{FF2B5EF4-FFF2-40B4-BE49-F238E27FC236}">
                <a16:creationId xmlns:a16="http://schemas.microsoft.com/office/drawing/2014/main" xmlns="" id="{AE9AD1A2-48D6-4160-8B04-434C24E70AA2}"/>
              </a:ext>
            </a:extLst>
          </p:cNvPr>
          <p:cNvSpPr>
            <a:spLocks noGrp="1"/>
          </p:cNvSpPr>
          <p:nvPr>
            <p:ph idx="1"/>
          </p:nvPr>
        </p:nvSpPr>
        <p:spPr>
          <a:xfrm>
            <a:off x="305752" y="1676400"/>
            <a:ext cx="9751060" cy="4800600"/>
          </a:xfrm>
        </p:spPr>
        <p:txBody>
          <a:bodyPr>
            <a:normAutofit fontScale="92500" lnSpcReduction="20000"/>
          </a:bodyPr>
          <a:lstStyle/>
          <a:p>
            <a:r>
              <a:rPr lang="en-US" dirty="0"/>
              <a:t>What is Customer Retention and do we really need it?</a:t>
            </a:r>
          </a:p>
          <a:p>
            <a:pPr marL="0" indent="0">
              <a:buNone/>
            </a:pPr>
            <a:endParaRPr lang="en-US" dirty="0"/>
          </a:p>
          <a:p>
            <a:pPr marL="301752" lvl="1" indent="0">
              <a:buNone/>
            </a:pPr>
            <a:r>
              <a:rPr lang="en-US" dirty="0"/>
              <a:t>“Customer retention refers to company’s ability to turn customers into repeat buyers and prevent them from switching to a competitor”</a:t>
            </a:r>
          </a:p>
          <a:p>
            <a:pPr marL="301752" lvl="1" indent="0">
              <a:buNone/>
            </a:pPr>
            <a:r>
              <a:rPr lang="en-US" dirty="0"/>
              <a:t>In other words customer retention means – </a:t>
            </a:r>
            <a:r>
              <a:rPr lang="en-US" b="1" dirty="0"/>
              <a:t>“To maintain the existing customers”</a:t>
            </a:r>
          </a:p>
          <a:p>
            <a:pPr marL="301752" lvl="1" indent="0">
              <a:buNone/>
            </a:pPr>
            <a:r>
              <a:rPr lang="en-US" dirty="0"/>
              <a:t>Less spending on customer acquisition : Acquiring a new customer can be up to five times more expensive than retaining an existing one. </a:t>
            </a:r>
          </a:p>
          <a:p>
            <a:pPr marL="301752" lvl="1" indent="0">
              <a:buNone/>
            </a:pPr>
            <a:r>
              <a:rPr lang="en-US" dirty="0"/>
              <a:t>Increased profits : An increase in client retention by 5% can enhance profits by over 25% .</a:t>
            </a:r>
          </a:p>
          <a:p>
            <a:pPr marL="301752" lvl="1" indent="0">
              <a:buNone/>
            </a:pPr>
            <a:r>
              <a:rPr lang="en-US" dirty="0"/>
              <a:t>Improved online reputation : Over 37% of customers will only post online reviews if they are “extremely satisfied”.</a:t>
            </a:r>
          </a:p>
          <a:p>
            <a:pPr marL="301752" lvl="1" indent="0">
              <a:buNone/>
            </a:pPr>
            <a:r>
              <a:rPr lang="en-US" dirty="0"/>
              <a:t>Positive Reviews : The longer customers stay with a company, the more business, positive reviews, and they bring word of mouth advertising.</a:t>
            </a:r>
          </a:p>
          <a:p>
            <a:pPr marL="0" indent="0">
              <a:buNone/>
            </a:pPr>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xmlns="" id="{7871D113-471C-4A73-97D4-34A12FD946ED}"/>
              </a:ext>
            </a:extLst>
          </p:cNvPr>
          <p:cNvPicPr>
            <a:picLocks noChangeAspect="1"/>
          </p:cNvPicPr>
          <p:nvPr/>
        </p:nvPicPr>
        <p:blipFill rotWithShape="1">
          <a:blip r:embed="rId2">
            <a:extLst>
              <a:ext uri="{28A0092B-C50C-407E-A947-70E740481C1C}">
                <a14:useLocalDpi xmlns:a14="http://schemas.microsoft.com/office/drawing/2010/main" xmlns="" val="0"/>
              </a:ext>
            </a:extLst>
          </a:blip>
          <a:srcRect l="8572" t="6303" r="12857"/>
          <a:stretch/>
        </p:blipFill>
        <p:spPr>
          <a:xfrm>
            <a:off x="7766463" y="1295400"/>
            <a:ext cx="3810000" cy="1219200"/>
          </a:xfrm>
          <a:prstGeom prst="rect">
            <a:avLst/>
          </a:prstGeom>
          <a:ln>
            <a:noFill/>
          </a:ln>
          <a:effectLst>
            <a:softEdge rad="112500"/>
          </a:effectLst>
        </p:spPr>
      </p:pic>
      <p:pic>
        <p:nvPicPr>
          <p:cNvPr id="8" name="Picture 7">
            <a:extLst>
              <a:ext uri="{FF2B5EF4-FFF2-40B4-BE49-F238E27FC236}">
                <a16:creationId xmlns:a16="http://schemas.microsoft.com/office/drawing/2014/main" xmlns="" id="{8DAB670E-A079-480D-BB92-B41C618C8ECB}"/>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65212" y="609600"/>
            <a:ext cx="9601200" cy="5638800"/>
          </a:xfrm>
          <a:prstGeom prst="rect">
            <a:avLst/>
          </a:prstGeom>
        </p:spPr>
      </p:pic>
    </p:spTree>
    <p:extLst>
      <p:ext uri="{BB962C8B-B14F-4D97-AF65-F5344CB8AC3E}">
        <p14:creationId xmlns:p14="http://schemas.microsoft.com/office/powerpoint/2010/main" xmlns="" val="103924120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701D317-065A-4F83-A45E-4031E6CA9D9A}"/>
              </a:ext>
            </a:extLst>
          </p:cNvPr>
          <p:cNvSpPr txBox="1"/>
          <p:nvPr/>
        </p:nvSpPr>
        <p:spPr>
          <a:xfrm>
            <a:off x="531812" y="228600"/>
            <a:ext cx="9448800" cy="2893100"/>
          </a:xfrm>
          <a:prstGeom prst="rect">
            <a:avLst/>
          </a:prstGeom>
          <a:noFill/>
        </p:spPr>
        <p:txBody>
          <a:bodyPr wrap="square">
            <a:sp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What are the benefits of Customer Retention ?</a:t>
            </a:r>
          </a:p>
          <a:p>
            <a:pPr marL="0" indent="0">
              <a:buNone/>
            </a:pPr>
            <a:endParaRPr lang="en-US" dirty="0">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Retained customers tend to buy other services from same company.</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Retained customers are known to be less price/cost sensitive</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probability of selling to an existing customer is 60-70%</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probability of selling to new prospect is 5-20%</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Declined migration rates</a:t>
            </a:r>
          </a:p>
          <a:p>
            <a:pPr marL="800100" lvl="1" indent="-342900">
              <a:buFont typeface="Wingdings" panose="05000000000000000000" pitchFamily="2" charset="2"/>
              <a:buChar char="ü"/>
            </a:pPr>
            <a:r>
              <a:rPr lang="en-US" sz="2000" dirty="0">
                <a:latin typeface="Constantia (Body)"/>
                <a:ea typeface="Cambria" panose="02040503050406030204" pitchFamily="18" charset="0"/>
              </a:rPr>
              <a:t>It’s more expensive to acquire a new customer than to retain an old one.</a:t>
            </a:r>
          </a:p>
          <a:p>
            <a:pPr lvl="1"/>
            <a:endParaRPr lang="en-US" sz="2000" dirty="0">
              <a:latin typeface="Constantia (Body)"/>
              <a:ea typeface="Cambria" panose="02040503050406030204" pitchFamily="18" charset="0"/>
            </a:endParaRPr>
          </a:p>
        </p:txBody>
      </p:sp>
      <p:pic>
        <p:nvPicPr>
          <p:cNvPr id="3" name="Picture 2">
            <a:extLst>
              <a:ext uri="{FF2B5EF4-FFF2-40B4-BE49-F238E27FC236}">
                <a16:creationId xmlns:a16="http://schemas.microsoft.com/office/drawing/2014/main" xmlns="" id="{CE548D8E-359D-4A21-916F-3CBAD44BB2CD}"/>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113212" y="2971799"/>
            <a:ext cx="3810000" cy="374968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a:extLst>
              <a:ext uri="{FF2B5EF4-FFF2-40B4-BE49-F238E27FC236}">
                <a16:creationId xmlns:a16="http://schemas.microsoft.com/office/drawing/2014/main" xmlns="" id="{DCEDBCE2-6861-4920-A90E-495EDE3232FC}"/>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89012" y="304800"/>
            <a:ext cx="10287000" cy="6248400"/>
          </a:xfrm>
          <a:prstGeom prst="rect">
            <a:avLst/>
          </a:prstGeom>
        </p:spPr>
      </p:pic>
    </p:spTree>
    <p:extLst>
      <p:ext uri="{BB962C8B-B14F-4D97-AF65-F5344CB8AC3E}">
        <p14:creationId xmlns:p14="http://schemas.microsoft.com/office/powerpoint/2010/main" xmlns="" val="53512254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accel="50000" decel="50000" fill="hold" nodeType="withEffect">
                                  <p:stCondLst>
                                    <p:cond delay="0"/>
                                  </p:stCondLst>
                                  <p:childTnLst>
                                    <p:animMotion origin="layout" path="M 0 0 C 0.069 0 0.125 0.056 0.125 0.125 C 0.125 0.194 0.069 0.25 0 0.25 C -0.069 0.25 -0.125 0.194 -0.125 0.125 C -0.125 0.056 -0.069 0 0 0 Z" pathEditMode="relative" ptsTypes="">
                                      <p:cBhvr>
                                        <p:cTn id="6" dur="2000" fill="hold"/>
                                        <p:tgtEl>
                                          <p:spTgt spid="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86A5ABA6-AA03-4D98-9028-1DCF4F7A05C3}"/>
              </a:ext>
            </a:extLst>
          </p:cNvPr>
          <p:cNvSpPr txBox="1"/>
          <p:nvPr/>
        </p:nvSpPr>
        <p:spPr>
          <a:xfrm>
            <a:off x="912812" y="304800"/>
            <a:ext cx="9261597" cy="2893100"/>
          </a:xfrm>
          <a:prstGeom prst="rect">
            <a:avLst/>
          </a:prstGeom>
          <a:noFill/>
        </p:spPr>
        <p:txBody>
          <a:bodyPr wrap="square">
            <a:sp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Tips for Succeeding at Customer Retention</a:t>
            </a:r>
          </a:p>
          <a:p>
            <a:endParaRPr lang="en-US" cap="none" dirty="0">
              <a:solidFill>
                <a:schemeClr val="accent5"/>
              </a:solidFill>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Find out what customers want &amp; what causes them to stay or leave ?</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Proactively collect and promote customer feedback.</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Analyze customer feedback to gain valuable insights and ensure the right people hear it.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Take action and Measure the results </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Actively measure and monitor your customers’ loyalty and engagement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Keep asking, listening analyzing and improving</a:t>
            </a:r>
            <a:endParaRPr lang="en-IN" sz="2000" cap="none" dirty="0">
              <a:latin typeface="Constantia (Body)"/>
              <a:ea typeface="Cambria" panose="02040503050406030204" pitchFamily="18" charset="0"/>
            </a:endParaRPr>
          </a:p>
        </p:txBody>
      </p:sp>
      <p:pic>
        <p:nvPicPr>
          <p:cNvPr id="4" name="Picture 3">
            <a:extLst>
              <a:ext uri="{FF2B5EF4-FFF2-40B4-BE49-F238E27FC236}">
                <a16:creationId xmlns:a16="http://schemas.microsoft.com/office/drawing/2014/main" xmlns="" id="{990C397F-77C5-4C80-A3B6-557DEED3079F}"/>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427412" y="3174454"/>
            <a:ext cx="4023716" cy="3429000"/>
          </a:xfrm>
          <a:prstGeom prst="rect">
            <a:avLst/>
          </a:prstGeom>
          <a:ln>
            <a:noFill/>
          </a:ln>
          <a:effectLst>
            <a:softEdge rad="112500"/>
          </a:effectLst>
        </p:spPr>
      </p:pic>
      <p:pic>
        <p:nvPicPr>
          <p:cNvPr id="5" name="Picture 4">
            <a:extLst>
              <a:ext uri="{FF2B5EF4-FFF2-40B4-BE49-F238E27FC236}">
                <a16:creationId xmlns:a16="http://schemas.microsoft.com/office/drawing/2014/main" xmlns="" id="{1C4EE71C-E987-4385-A612-9B8ECBBFBA59}"/>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50812" y="762000"/>
            <a:ext cx="10287000" cy="5638800"/>
          </a:xfrm>
          <a:prstGeom prst="rect">
            <a:avLst/>
          </a:prstGeom>
        </p:spPr>
      </p:pic>
    </p:spTree>
    <p:extLst>
      <p:ext uri="{BB962C8B-B14F-4D97-AF65-F5344CB8AC3E}">
        <p14:creationId xmlns:p14="http://schemas.microsoft.com/office/powerpoint/2010/main" xmlns="" val="377127245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024FA3B9-D4BC-4880-84D5-915B6FA942BB}"/>
              </a:ext>
            </a:extLst>
          </p:cNvPr>
          <p:cNvSpPr txBox="1"/>
          <p:nvPr/>
        </p:nvSpPr>
        <p:spPr>
          <a:xfrm>
            <a:off x="379412" y="228600"/>
            <a:ext cx="9982200" cy="3816429"/>
          </a:xfrm>
          <a:prstGeom prst="rect">
            <a:avLst/>
          </a:prstGeom>
          <a:noFill/>
        </p:spPr>
        <p:txBody>
          <a:bodyPr wrap="square">
            <a:sp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Motivation for the Problem Undertaken</a:t>
            </a:r>
          </a:p>
          <a:p>
            <a:endParaRPr lang="en-US" cap="none" dirty="0">
              <a:solidFill>
                <a:schemeClr val="accent5"/>
              </a:solidFill>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Successful customer retention involves more than giving the customer what they expect.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Generating loyal advocates of the brand might mean exceeding customer expectations.</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Creating customer loyalty puts 'customer value rather than maximizing profits and shareholder value at the center of business strategy’.</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key differentiation in a competitive environment is often the delivery of a consistently high standard of customer service.</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Furthermore in the emerging world of Customer Success, retention is a major objective.</a:t>
            </a:r>
          </a:p>
        </p:txBody>
      </p:sp>
      <p:pic>
        <p:nvPicPr>
          <p:cNvPr id="4" name="Picture 3">
            <a:extLst>
              <a:ext uri="{FF2B5EF4-FFF2-40B4-BE49-F238E27FC236}">
                <a16:creationId xmlns:a16="http://schemas.microsoft.com/office/drawing/2014/main" xmlns="" id="{5E13F064-4258-40FC-9DDC-302ABC833704}"/>
              </a:ext>
            </a:extLst>
          </p:cNvPr>
          <p:cNvPicPr>
            <a:picLocks noChangeAspect="1"/>
          </p:cNvPicPr>
          <p:nvPr/>
        </p:nvPicPr>
        <p:blipFill rotWithShape="1">
          <a:blip r:embed="rId2">
            <a:extLst>
              <a:ext uri="{28A0092B-C50C-407E-A947-70E740481C1C}">
                <a14:useLocalDpi xmlns:a14="http://schemas.microsoft.com/office/drawing/2010/main" xmlns="" val="0"/>
              </a:ext>
            </a:extLst>
          </a:blip>
          <a:srcRect l="9966" t="17519" r="8763"/>
          <a:stretch/>
        </p:blipFill>
        <p:spPr>
          <a:xfrm>
            <a:off x="3503612" y="3886200"/>
            <a:ext cx="4591050" cy="2661935"/>
          </a:xfrm>
          <a:prstGeom prst="rect">
            <a:avLst/>
          </a:prstGeom>
        </p:spPr>
      </p:pic>
      <p:pic>
        <p:nvPicPr>
          <p:cNvPr id="5" name="Picture 4">
            <a:extLst>
              <a:ext uri="{FF2B5EF4-FFF2-40B4-BE49-F238E27FC236}">
                <a16:creationId xmlns:a16="http://schemas.microsoft.com/office/drawing/2014/main" xmlns="" id="{46B81B59-B3CE-4A9A-A1D0-B33826F21604}"/>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601788" y="-1833709"/>
            <a:ext cx="10287000" cy="6858000"/>
          </a:xfrm>
          <a:prstGeom prst="rect">
            <a:avLst/>
          </a:prstGeom>
        </p:spPr>
      </p:pic>
    </p:spTree>
    <p:extLst>
      <p:ext uri="{BB962C8B-B14F-4D97-AF65-F5344CB8AC3E}">
        <p14:creationId xmlns:p14="http://schemas.microsoft.com/office/powerpoint/2010/main" xmlns="" val="161329040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645943" y="228600"/>
            <a:ext cx="9402274" cy="1404069"/>
          </a:xfrm>
        </p:spPr>
        <p:txBody>
          <a:bodyPr/>
          <a:lstStyle/>
          <a:p>
            <a:r>
              <a:rPr lang="en-US" dirty="0"/>
              <a:t>Problem Statement</a:t>
            </a:r>
          </a:p>
        </p:txBody>
      </p:sp>
      <p:sp>
        <p:nvSpPr>
          <p:cNvPr id="6" name="Content Placeholder 5">
            <a:extLst>
              <a:ext uri="{FF2B5EF4-FFF2-40B4-BE49-F238E27FC236}">
                <a16:creationId xmlns:a16="http://schemas.microsoft.com/office/drawing/2014/main" xmlns="" id="{AE9AD1A2-48D6-4160-8B04-434C24E70AA2}"/>
              </a:ext>
            </a:extLst>
          </p:cNvPr>
          <p:cNvSpPr>
            <a:spLocks noGrp="1"/>
          </p:cNvSpPr>
          <p:nvPr>
            <p:ph idx="1"/>
          </p:nvPr>
        </p:nvSpPr>
        <p:spPr>
          <a:xfrm>
            <a:off x="297157" y="1211384"/>
            <a:ext cx="11740855" cy="3970216"/>
          </a:xfrm>
        </p:spPr>
        <p:txBody>
          <a:bodyPr>
            <a:normAutofit lnSpcReduction="10000"/>
          </a:bodyPr>
          <a:lstStyle/>
          <a:p>
            <a:pPr>
              <a:buFont typeface="Wingdings" panose="05000000000000000000" pitchFamily="2" charset="2"/>
              <a:buChar char="Ø"/>
            </a:pPr>
            <a:r>
              <a:rPr lang="en-US" sz="2000" dirty="0"/>
              <a:t>Customer satisfaction has emerged as one of the most important factors that guarantee the success of online store; it has been posited as a key stimulant of purchase or repurchase intentions and customer loyalty.</a:t>
            </a:r>
          </a:p>
          <a:p>
            <a:pPr>
              <a:buFont typeface="Wingdings" panose="05000000000000000000" pitchFamily="2" charset="2"/>
              <a:buChar char="Ø"/>
            </a:pPr>
            <a:r>
              <a:rPr lang="en-US" sz="2000" dirty="0"/>
              <a:t>A comprehensive review of the literature, theories and models have been carried out to propose the models for customer activation and customer retention.</a:t>
            </a:r>
          </a:p>
          <a:p>
            <a:pPr>
              <a:buFont typeface="Wingdings" panose="05000000000000000000" pitchFamily="2" charset="2"/>
              <a:buChar char="Ø"/>
            </a:pPr>
            <a:r>
              <a:rPr lang="en-US" sz="2000" dirty="0"/>
              <a:t>Five major factors that contributed to the success of an e-commerce store have been identified as: service quality, system quality, information quality, trust and net benefit.</a:t>
            </a:r>
          </a:p>
          <a:p>
            <a:pPr>
              <a:buFont typeface="Wingdings" panose="05000000000000000000" pitchFamily="2" charset="2"/>
              <a:buChar char="Ø"/>
            </a:pPr>
            <a:r>
              <a:rPr lang="en-US" sz="2000" dirty="0"/>
              <a:t>The research furthermore investigated the factors that influence the online customers repeat purchase intention.</a:t>
            </a:r>
          </a:p>
          <a:p>
            <a:pPr>
              <a:buFont typeface="Wingdings" panose="05000000000000000000" pitchFamily="2" charset="2"/>
              <a:buChar char="Ø"/>
            </a:pPr>
            <a:r>
              <a:rPr lang="en-US" sz="2000" dirty="0"/>
              <a:t>The combination of both utilitarian value and hedonistic values are needed to affect the repeat purchase intention (loyalty) positively.</a:t>
            </a:r>
          </a:p>
          <a:p>
            <a:pPr>
              <a:buFont typeface="Wingdings" panose="05000000000000000000" pitchFamily="2" charset="2"/>
              <a:buChar char="Ø"/>
            </a:pPr>
            <a:r>
              <a:rPr lang="en-US" sz="2000" dirty="0"/>
              <a:t>The data is collected from the Indian online shoppers. Results indicate the e-retail success factors, which are very much critical for customer satisfaction.</a:t>
            </a:r>
          </a:p>
        </p:txBody>
      </p:sp>
      <p:pic>
        <p:nvPicPr>
          <p:cNvPr id="5" name="Picture 4">
            <a:extLst>
              <a:ext uri="{FF2B5EF4-FFF2-40B4-BE49-F238E27FC236}">
                <a16:creationId xmlns:a16="http://schemas.microsoft.com/office/drawing/2014/main" xmlns="" id="{20D25438-E3AA-4EF9-93FC-A32971A91C34}"/>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937538" y="5030511"/>
            <a:ext cx="10313747" cy="1795405"/>
          </a:xfrm>
          <a:prstGeom prst="rect">
            <a:avLst/>
          </a:prstGeom>
        </p:spPr>
      </p:pic>
      <p:pic>
        <p:nvPicPr>
          <p:cNvPr id="8" name="Picture 7">
            <a:extLst>
              <a:ext uri="{FF2B5EF4-FFF2-40B4-BE49-F238E27FC236}">
                <a16:creationId xmlns:a16="http://schemas.microsoft.com/office/drawing/2014/main" xmlns="" id="{78A3CC05-4B58-4AA8-A550-6F7737277754}"/>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601788" y="-1833709"/>
            <a:ext cx="10287000" cy="6858000"/>
          </a:xfrm>
          <a:prstGeom prst="rect">
            <a:avLst/>
          </a:prstGeom>
        </p:spPr>
      </p:pic>
    </p:spTree>
    <p:extLst>
      <p:ext uri="{BB962C8B-B14F-4D97-AF65-F5344CB8AC3E}">
        <p14:creationId xmlns:p14="http://schemas.microsoft.com/office/powerpoint/2010/main" xmlns="" val="166565141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0" fill="hold"/>
                                        <p:tgtEl>
                                          <p:spTgt spid="5"/>
                                        </p:tgtEl>
                                        <p:attrNameLst>
                                          <p:attrName>ppt_x</p:attrName>
                                        </p:attrNameLst>
                                      </p:cBhvr>
                                      <p:tavLst>
                                        <p:tav tm="0">
                                          <p:val>
                                            <p:strVal val="#ppt_x"/>
                                          </p:val>
                                        </p:tav>
                                        <p:tav tm="100000">
                                          <p:val>
                                            <p:strVal val="#ppt_x"/>
                                          </p:val>
                                        </p:tav>
                                      </p:tavLst>
                                    </p:anim>
                                    <p:anim calcmode="lin" valueType="num">
                                      <p:cBhvr additive="base">
                                        <p:cTn id="8" dur="2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B09F255-D20D-4FD9-9320-913AE984AB40}"/>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446212" y="1368265"/>
            <a:ext cx="8496300" cy="49803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xmlns="" id="{850E6C92-8E4C-4183-BAB3-A4B2A477DB2C}"/>
              </a:ext>
            </a:extLst>
          </p:cNvPr>
          <p:cNvSpPr txBox="1"/>
          <p:nvPr/>
        </p:nvSpPr>
        <p:spPr>
          <a:xfrm flipH="1">
            <a:off x="1077250" y="530876"/>
            <a:ext cx="10034324" cy="369332"/>
          </a:xfrm>
          <a:prstGeom prst="rect">
            <a:avLst/>
          </a:prstGeom>
          <a:noFill/>
        </p:spPr>
        <p:txBody>
          <a:bodyPr wrap="square" rtlCol="0">
            <a:spAutoFit/>
          </a:bodyPr>
          <a:lstStyle/>
          <a:p>
            <a:r>
              <a:rPr lang="en-US" b="1" dirty="0"/>
              <a:t>The problem statement can be represented in the form of below use case diagram as well.</a:t>
            </a:r>
            <a:endParaRPr lang="en-IN" b="1" dirty="0"/>
          </a:p>
        </p:txBody>
      </p:sp>
      <p:pic>
        <p:nvPicPr>
          <p:cNvPr id="6" name="Picture 5">
            <a:extLst>
              <a:ext uri="{FF2B5EF4-FFF2-40B4-BE49-F238E27FC236}">
                <a16:creationId xmlns:a16="http://schemas.microsoft.com/office/drawing/2014/main" xmlns="" id="{B91C867A-E9F4-45DB-BA17-CE49CDB00290}"/>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827212" y="0"/>
            <a:ext cx="9372600" cy="6629400"/>
          </a:xfrm>
          <a:prstGeom prst="rect">
            <a:avLst/>
          </a:prstGeom>
        </p:spPr>
      </p:pic>
    </p:spTree>
    <p:extLst>
      <p:ext uri="{BB962C8B-B14F-4D97-AF65-F5344CB8AC3E}">
        <p14:creationId xmlns:p14="http://schemas.microsoft.com/office/powerpoint/2010/main" xmlns="" val="239866235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1008" y="142852"/>
            <a:ext cx="8229600" cy="1143000"/>
          </a:xfrm>
        </p:spPr>
        <p:txBody>
          <a:bodyPr>
            <a:normAutofit fontScale="90000"/>
          </a:bodyPr>
          <a:lstStyle/>
          <a:p>
            <a:r>
              <a:rPr lang="en-US" altLang="en-US" b="1" dirty="0"/>
              <a:t>How a Modern Database Works</a:t>
            </a:r>
            <a:br>
              <a:rPr lang="en-US" altLang="en-US" b="1" dirty="0"/>
            </a:br>
            <a:endParaRPr lang="en-US" b="1" dirty="0"/>
          </a:p>
        </p:txBody>
      </p:sp>
      <p:grpSp>
        <p:nvGrpSpPr>
          <p:cNvPr id="4" name="Group 4"/>
          <p:cNvGrpSpPr>
            <a:grpSpLocks/>
          </p:cNvGrpSpPr>
          <p:nvPr/>
        </p:nvGrpSpPr>
        <p:grpSpPr bwMode="auto">
          <a:xfrm>
            <a:off x="2268507" y="3047872"/>
            <a:ext cx="1533525" cy="990600"/>
            <a:chOff x="336" y="1296"/>
            <a:chExt cx="1104" cy="624"/>
          </a:xfrm>
        </p:grpSpPr>
        <p:sp>
          <p:nvSpPr>
            <p:cNvPr id="5" name="AutoShape 5"/>
            <p:cNvSpPr>
              <a:spLocks noChangeArrowheads="1"/>
            </p:cNvSpPr>
            <p:nvPr/>
          </p:nvSpPr>
          <p:spPr bwMode="auto">
            <a:xfrm>
              <a:off x="336" y="1296"/>
              <a:ext cx="816" cy="336"/>
            </a:xfrm>
            <a:prstGeom prst="flowChartMagneticDisk">
              <a:avLst/>
            </a:prstGeom>
            <a:solidFill>
              <a:schemeClr val="folHlink"/>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6" name="AutoShape 6"/>
            <p:cNvSpPr>
              <a:spLocks noChangeArrowheads="1"/>
            </p:cNvSpPr>
            <p:nvPr/>
          </p:nvSpPr>
          <p:spPr bwMode="auto">
            <a:xfrm>
              <a:off x="432" y="1392"/>
              <a:ext cx="816" cy="336"/>
            </a:xfrm>
            <a:prstGeom prst="flowChartMagneticDisk">
              <a:avLst/>
            </a:prstGeom>
            <a:solidFill>
              <a:schemeClr val="folHlink"/>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7" name="AutoShape 7"/>
            <p:cNvSpPr>
              <a:spLocks noChangeArrowheads="1"/>
            </p:cNvSpPr>
            <p:nvPr/>
          </p:nvSpPr>
          <p:spPr bwMode="auto">
            <a:xfrm>
              <a:off x="528" y="1488"/>
              <a:ext cx="816" cy="336"/>
            </a:xfrm>
            <a:prstGeom prst="flowChartMagneticDisk">
              <a:avLst/>
            </a:prstGeom>
            <a:solidFill>
              <a:schemeClr val="folHlink"/>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8" name="AutoShape 8"/>
            <p:cNvSpPr>
              <a:spLocks noChangeArrowheads="1"/>
            </p:cNvSpPr>
            <p:nvPr/>
          </p:nvSpPr>
          <p:spPr bwMode="auto">
            <a:xfrm>
              <a:off x="624" y="1584"/>
              <a:ext cx="816" cy="336"/>
            </a:xfrm>
            <a:prstGeom prst="flowChartMagneticDisk">
              <a:avLst/>
            </a:prstGeom>
            <a:solidFill>
              <a:schemeClr val="folHlink"/>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grpSp>
      <p:sp>
        <p:nvSpPr>
          <p:cNvPr id="9" name="AutoShape 9"/>
          <p:cNvSpPr>
            <a:spLocks noChangeArrowheads="1"/>
          </p:cNvSpPr>
          <p:nvPr/>
        </p:nvSpPr>
        <p:spPr bwMode="auto">
          <a:xfrm>
            <a:off x="5019644" y="3809872"/>
            <a:ext cx="1466850" cy="990600"/>
          </a:xfrm>
          <a:prstGeom prst="flowChartMagneticDisk">
            <a:avLst/>
          </a:prstGeom>
          <a:solidFill>
            <a:schemeClr val="folHlink"/>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t>Marketing</a:t>
            </a:r>
          </a:p>
          <a:p>
            <a:pPr algn="ctr" eaLnBrk="1" hangingPunct="1"/>
            <a:r>
              <a:rPr lang="en-US" altLang="en-US" sz="2000"/>
              <a:t>Database</a:t>
            </a:r>
          </a:p>
        </p:txBody>
      </p:sp>
      <p:sp>
        <p:nvSpPr>
          <p:cNvPr id="10" name="Rectangle 10"/>
          <p:cNvSpPr>
            <a:spLocks noChangeArrowheads="1"/>
          </p:cNvSpPr>
          <p:nvPr/>
        </p:nvSpPr>
        <p:spPr bwMode="auto">
          <a:xfrm>
            <a:off x="6954806" y="3200272"/>
            <a:ext cx="1333500" cy="1447800"/>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dirty="0"/>
              <a:t>Analytic &amp;</a:t>
            </a:r>
          </a:p>
          <a:p>
            <a:pPr algn="ctr" eaLnBrk="1" hangingPunct="1"/>
            <a:r>
              <a:rPr lang="en-US" altLang="en-US" sz="2000" dirty="0"/>
              <a:t>Campaign</a:t>
            </a:r>
          </a:p>
          <a:p>
            <a:pPr algn="ctr" eaLnBrk="1" hangingPunct="1"/>
            <a:r>
              <a:rPr lang="en-US" altLang="en-US" sz="2000" dirty="0"/>
              <a:t>Software</a:t>
            </a:r>
          </a:p>
        </p:txBody>
      </p:sp>
      <p:sp>
        <p:nvSpPr>
          <p:cNvPr id="11" name="Line 11"/>
          <p:cNvSpPr>
            <a:spLocks noChangeShapeType="1"/>
          </p:cNvSpPr>
          <p:nvPr/>
        </p:nvSpPr>
        <p:spPr bwMode="auto">
          <a:xfrm>
            <a:off x="6553169" y="4114672"/>
            <a:ext cx="2667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endParaRPr lang="en-US"/>
          </a:p>
        </p:txBody>
      </p:sp>
      <p:sp>
        <p:nvSpPr>
          <p:cNvPr id="12" name="Text Box 12"/>
          <p:cNvSpPr txBox="1">
            <a:spLocks noChangeArrowheads="1"/>
          </p:cNvSpPr>
          <p:nvPr/>
        </p:nvSpPr>
        <p:spPr bwMode="auto">
          <a:xfrm>
            <a:off x="2268507" y="2209673"/>
            <a:ext cx="1666875"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2000"/>
              <a:t>Customer Transactions</a:t>
            </a:r>
          </a:p>
        </p:txBody>
      </p:sp>
      <p:sp>
        <p:nvSpPr>
          <p:cNvPr id="13" name="Text Box 13"/>
          <p:cNvSpPr txBox="1">
            <a:spLocks noChangeArrowheads="1"/>
          </p:cNvSpPr>
          <p:nvPr/>
        </p:nvSpPr>
        <p:spPr bwMode="auto">
          <a:xfrm>
            <a:off x="8488332" y="3124073"/>
            <a:ext cx="146526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endParaRPr lang="en-US" altLang="en-US" sz="2000">
              <a:solidFill>
                <a:schemeClr val="tx2"/>
              </a:solidFill>
            </a:endParaRPr>
          </a:p>
        </p:txBody>
      </p:sp>
      <p:sp>
        <p:nvSpPr>
          <p:cNvPr id="14" name="Text Box 14"/>
          <p:cNvSpPr txBox="1">
            <a:spLocks noChangeArrowheads="1"/>
          </p:cNvSpPr>
          <p:nvPr/>
        </p:nvSpPr>
        <p:spPr bwMode="auto">
          <a:xfrm>
            <a:off x="8555006" y="2819273"/>
            <a:ext cx="1466850" cy="1311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2000"/>
              <a:t>Marketing Staff -Access By Web</a:t>
            </a:r>
          </a:p>
        </p:txBody>
      </p:sp>
      <p:sp>
        <p:nvSpPr>
          <p:cNvPr id="15" name="Line 15"/>
          <p:cNvSpPr>
            <a:spLocks noChangeShapeType="1"/>
          </p:cNvSpPr>
          <p:nvPr/>
        </p:nvSpPr>
        <p:spPr bwMode="auto">
          <a:xfrm flipH="1">
            <a:off x="7773956" y="2819272"/>
            <a:ext cx="2286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endParaRPr lang="en-US"/>
          </a:p>
        </p:txBody>
      </p:sp>
      <p:pic>
        <p:nvPicPr>
          <p:cNvPr id="16" name="Picture 17" descr="hh00231_"/>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954557" y="1219073"/>
            <a:ext cx="1230313" cy="1336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Line 18"/>
          <p:cNvSpPr>
            <a:spLocks noChangeShapeType="1"/>
          </p:cNvSpPr>
          <p:nvPr/>
        </p:nvSpPr>
        <p:spPr bwMode="auto">
          <a:xfrm flipH="1" flipV="1">
            <a:off x="6419819" y="3047872"/>
            <a:ext cx="40005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endParaRPr lang="en-US"/>
          </a:p>
        </p:txBody>
      </p:sp>
      <p:sp>
        <p:nvSpPr>
          <p:cNvPr id="18" name="AutoShape 20"/>
          <p:cNvSpPr>
            <a:spLocks noChangeArrowheads="1"/>
          </p:cNvSpPr>
          <p:nvPr/>
        </p:nvSpPr>
        <p:spPr bwMode="auto">
          <a:xfrm>
            <a:off x="6707157" y="5410072"/>
            <a:ext cx="1446213" cy="1143000"/>
          </a:xfrm>
          <a:prstGeom prst="flowChartMultidocumen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dirty="0">
                <a:latin typeface="Tahoma" panose="020B0604030504040204" pitchFamily="34" charset="0"/>
              </a:rPr>
              <a:t>Appended</a:t>
            </a:r>
          </a:p>
          <a:p>
            <a:pPr algn="ctr"/>
            <a:r>
              <a:rPr lang="en-US" altLang="en-US" dirty="0">
                <a:latin typeface="Tahoma" panose="020B0604030504040204" pitchFamily="34" charset="0"/>
              </a:rPr>
              <a:t>Data</a:t>
            </a:r>
          </a:p>
        </p:txBody>
      </p:sp>
      <p:pic>
        <p:nvPicPr>
          <p:cNvPr id="19" name="Picture 22" descr="pe03879_"/>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flipH="1">
            <a:off x="7697757" y="990473"/>
            <a:ext cx="2168525" cy="1698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 name="Line 23"/>
          <p:cNvSpPr>
            <a:spLocks noChangeShapeType="1"/>
          </p:cNvSpPr>
          <p:nvPr/>
        </p:nvSpPr>
        <p:spPr bwMode="auto">
          <a:xfrm flipV="1">
            <a:off x="5735606" y="4876672"/>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21" name="AutoShape 24"/>
          <p:cNvSpPr>
            <a:spLocks noChangeArrowheads="1"/>
          </p:cNvSpPr>
          <p:nvPr/>
        </p:nvSpPr>
        <p:spPr bwMode="auto">
          <a:xfrm>
            <a:off x="8459757" y="4800472"/>
            <a:ext cx="1693863" cy="990600"/>
          </a:xfrm>
          <a:prstGeom prst="flowChartInternalStorage">
            <a:avLst/>
          </a:prstGeom>
          <a:solidFill>
            <a:srgbClr val="FFFF99"/>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a:t>Modeling &amp;</a:t>
            </a:r>
          </a:p>
          <a:p>
            <a:pPr algn="ctr" eaLnBrk="1" hangingPunct="1"/>
            <a:r>
              <a:rPr lang="en-US" altLang="en-US"/>
              <a:t>Analytics</a:t>
            </a:r>
          </a:p>
        </p:txBody>
      </p:sp>
      <p:sp>
        <p:nvSpPr>
          <p:cNvPr id="22" name="Text Box 25"/>
          <p:cNvSpPr txBox="1">
            <a:spLocks noChangeArrowheads="1"/>
          </p:cNvSpPr>
          <p:nvPr/>
        </p:nvSpPr>
        <p:spPr bwMode="auto">
          <a:xfrm>
            <a:off x="4878356" y="2438273"/>
            <a:ext cx="1589088"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2000"/>
              <a:t>Marketing Campaigns</a:t>
            </a:r>
          </a:p>
        </p:txBody>
      </p:sp>
      <p:sp>
        <p:nvSpPr>
          <p:cNvPr id="23" name="Line 28"/>
          <p:cNvSpPr>
            <a:spLocks noChangeShapeType="1"/>
          </p:cNvSpPr>
          <p:nvPr/>
        </p:nvSpPr>
        <p:spPr bwMode="auto">
          <a:xfrm flipV="1">
            <a:off x="3713132" y="4648072"/>
            <a:ext cx="1228725"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24" name="Line 29"/>
          <p:cNvSpPr>
            <a:spLocks noChangeShapeType="1"/>
          </p:cNvSpPr>
          <p:nvPr/>
        </p:nvSpPr>
        <p:spPr bwMode="auto">
          <a:xfrm>
            <a:off x="2917794" y="2819272"/>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25" name="Line 30"/>
          <p:cNvSpPr>
            <a:spLocks noChangeShapeType="1"/>
          </p:cNvSpPr>
          <p:nvPr/>
        </p:nvSpPr>
        <p:spPr bwMode="auto">
          <a:xfrm>
            <a:off x="2897156" y="4648072"/>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26" name="Line 31"/>
          <p:cNvSpPr>
            <a:spLocks noChangeShapeType="1"/>
          </p:cNvSpPr>
          <p:nvPr/>
        </p:nvSpPr>
        <p:spPr bwMode="auto">
          <a:xfrm flipH="1">
            <a:off x="3735356" y="1752472"/>
            <a:ext cx="11557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grpSp>
        <p:nvGrpSpPr>
          <p:cNvPr id="27" name="Group 32"/>
          <p:cNvGrpSpPr>
            <a:grpSpLocks/>
          </p:cNvGrpSpPr>
          <p:nvPr/>
        </p:nvGrpSpPr>
        <p:grpSpPr bwMode="auto">
          <a:xfrm>
            <a:off x="2453909" y="865576"/>
            <a:ext cx="1163638" cy="1404938"/>
            <a:chOff x="3206" y="2857"/>
            <a:chExt cx="925" cy="1173"/>
          </a:xfrm>
        </p:grpSpPr>
        <p:sp>
          <p:nvSpPr>
            <p:cNvPr id="28" name="Freeform 33"/>
            <p:cNvSpPr>
              <a:spLocks/>
            </p:cNvSpPr>
            <p:nvPr/>
          </p:nvSpPr>
          <p:spPr bwMode="auto">
            <a:xfrm>
              <a:off x="3207" y="3327"/>
              <a:ext cx="402" cy="468"/>
            </a:xfrm>
            <a:custGeom>
              <a:avLst/>
              <a:gdLst>
                <a:gd name="T0" fmla="*/ 237 w 1204"/>
                <a:gd name="T1" fmla="*/ 0 h 936"/>
                <a:gd name="T2" fmla="*/ 102 w 1204"/>
                <a:gd name="T3" fmla="*/ 47 h 936"/>
                <a:gd name="T4" fmla="*/ 84 w 1204"/>
                <a:gd name="T5" fmla="*/ 47 h 936"/>
                <a:gd name="T6" fmla="*/ 1 w 1204"/>
                <a:gd name="T7" fmla="*/ 127 h 936"/>
                <a:gd name="T8" fmla="*/ 0 w 1204"/>
                <a:gd name="T9" fmla="*/ 135 h 936"/>
                <a:gd name="T10" fmla="*/ 235 w 1204"/>
                <a:gd name="T11" fmla="*/ 468 h 936"/>
                <a:gd name="T12" fmla="*/ 344 w 1204"/>
                <a:gd name="T13" fmla="*/ 388 h 936"/>
                <a:gd name="T14" fmla="*/ 402 w 1204"/>
                <a:gd name="T15" fmla="*/ 341 h 936"/>
                <a:gd name="T16" fmla="*/ 344 w 1204"/>
                <a:gd name="T17" fmla="*/ 248 h 936"/>
                <a:gd name="T18" fmla="*/ 312 w 1204"/>
                <a:gd name="T19" fmla="*/ 194 h 936"/>
                <a:gd name="T20" fmla="*/ 292 w 1204"/>
                <a:gd name="T21" fmla="*/ 145 h 936"/>
                <a:gd name="T22" fmla="*/ 251 w 1204"/>
                <a:gd name="T23" fmla="*/ 35 h 936"/>
                <a:gd name="T24" fmla="*/ 237 w 1204"/>
                <a:gd name="T25" fmla="*/ 0 h 936"/>
                <a:gd name="T26" fmla="*/ 237 w 1204"/>
                <a:gd name="T27" fmla="*/ 0 h 9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4" h="936">
                  <a:moveTo>
                    <a:pt x="711" y="0"/>
                  </a:moveTo>
                  <a:lnTo>
                    <a:pt x="306" y="94"/>
                  </a:lnTo>
                  <a:lnTo>
                    <a:pt x="252" y="94"/>
                  </a:lnTo>
                  <a:lnTo>
                    <a:pt x="3" y="253"/>
                  </a:lnTo>
                  <a:lnTo>
                    <a:pt x="0" y="270"/>
                  </a:lnTo>
                  <a:lnTo>
                    <a:pt x="703" y="936"/>
                  </a:lnTo>
                  <a:lnTo>
                    <a:pt x="1031" y="775"/>
                  </a:lnTo>
                  <a:lnTo>
                    <a:pt x="1204" y="682"/>
                  </a:lnTo>
                  <a:lnTo>
                    <a:pt x="1031" y="495"/>
                  </a:lnTo>
                  <a:lnTo>
                    <a:pt x="935" y="388"/>
                  </a:lnTo>
                  <a:lnTo>
                    <a:pt x="875" y="289"/>
                  </a:lnTo>
                  <a:lnTo>
                    <a:pt x="752" y="70"/>
                  </a:lnTo>
                  <a:lnTo>
                    <a:pt x="711"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9" name="Freeform 34"/>
            <p:cNvSpPr>
              <a:spLocks/>
            </p:cNvSpPr>
            <p:nvPr/>
          </p:nvSpPr>
          <p:spPr bwMode="auto">
            <a:xfrm>
              <a:off x="3982" y="3390"/>
              <a:ext cx="140" cy="467"/>
            </a:xfrm>
            <a:custGeom>
              <a:avLst/>
              <a:gdLst>
                <a:gd name="T0" fmla="*/ 51 w 420"/>
                <a:gd name="T1" fmla="*/ 0 h 934"/>
                <a:gd name="T2" fmla="*/ 56 w 420"/>
                <a:gd name="T3" fmla="*/ 80 h 934"/>
                <a:gd name="T4" fmla="*/ 0 w 420"/>
                <a:gd name="T5" fmla="*/ 454 h 934"/>
                <a:gd name="T6" fmla="*/ 85 w 420"/>
                <a:gd name="T7" fmla="*/ 467 h 934"/>
                <a:gd name="T8" fmla="*/ 116 w 420"/>
                <a:gd name="T9" fmla="*/ 387 h 934"/>
                <a:gd name="T10" fmla="*/ 140 w 420"/>
                <a:gd name="T11" fmla="*/ 98 h 934"/>
                <a:gd name="T12" fmla="*/ 130 w 420"/>
                <a:gd name="T13" fmla="*/ 48 h 934"/>
                <a:gd name="T14" fmla="*/ 81 w 420"/>
                <a:gd name="T15" fmla="*/ 7 h 934"/>
                <a:gd name="T16" fmla="*/ 51 w 420"/>
                <a:gd name="T17" fmla="*/ 0 h 934"/>
                <a:gd name="T18" fmla="*/ 51 w 420"/>
                <a:gd name="T19" fmla="*/ 0 h 934"/>
                <a:gd name="T20" fmla="*/ 51 w 420"/>
                <a:gd name="T21" fmla="*/ 0 h 93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0" h="934">
                  <a:moveTo>
                    <a:pt x="153" y="0"/>
                  </a:moveTo>
                  <a:lnTo>
                    <a:pt x="167" y="159"/>
                  </a:lnTo>
                  <a:lnTo>
                    <a:pt x="0" y="908"/>
                  </a:lnTo>
                  <a:lnTo>
                    <a:pt x="254" y="934"/>
                  </a:lnTo>
                  <a:lnTo>
                    <a:pt x="349" y="773"/>
                  </a:lnTo>
                  <a:lnTo>
                    <a:pt x="420" y="195"/>
                  </a:lnTo>
                  <a:lnTo>
                    <a:pt x="390" y="96"/>
                  </a:lnTo>
                  <a:lnTo>
                    <a:pt x="244" y="13"/>
                  </a:lnTo>
                  <a:lnTo>
                    <a:pt x="153" y="0"/>
                  </a:lnTo>
                  <a:close/>
                </a:path>
              </a:pathLst>
            </a:custGeom>
            <a:solidFill>
              <a:srgbClr val="756868"/>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 name="Freeform 35"/>
            <p:cNvSpPr>
              <a:spLocks/>
            </p:cNvSpPr>
            <p:nvPr/>
          </p:nvSpPr>
          <p:spPr bwMode="auto">
            <a:xfrm>
              <a:off x="3795" y="3865"/>
              <a:ext cx="155" cy="113"/>
            </a:xfrm>
            <a:custGeom>
              <a:avLst/>
              <a:gdLst>
                <a:gd name="T0" fmla="*/ 11 w 466"/>
                <a:gd name="T1" fmla="*/ 53 h 226"/>
                <a:gd name="T2" fmla="*/ 155 w 466"/>
                <a:gd name="T3" fmla="*/ 113 h 226"/>
                <a:gd name="T4" fmla="*/ 116 w 466"/>
                <a:gd name="T5" fmla="*/ 0 h 226"/>
                <a:gd name="T6" fmla="*/ 0 w 466"/>
                <a:gd name="T7" fmla="*/ 37 h 226"/>
                <a:gd name="T8" fmla="*/ 11 w 466"/>
                <a:gd name="T9" fmla="*/ 53 h 226"/>
                <a:gd name="T10" fmla="*/ 11 w 466"/>
                <a:gd name="T11" fmla="*/ 53 h 226"/>
                <a:gd name="T12" fmla="*/ 11 w 466"/>
                <a:gd name="T13" fmla="*/ 53 h 2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66" h="226">
                  <a:moveTo>
                    <a:pt x="33" y="106"/>
                  </a:moveTo>
                  <a:lnTo>
                    <a:pt x="466" y="226"/>
                  </a:lnTo>
                  <a:lnTo>
                    <a:pt x="349" y="0"/>
                  </a:lnTo>
                  <a:lnTo>
                    <a:pt x="0" y="73"/>
                  </a:lnTo>
                  <a:lnTo>
                    <a:pt x="33" y="106"/>
                  </a:lnTo>
                  <a:close/>
                </a:path>
              </a:pathLst>
            </a:custGeom>
            <a:solidFill>
              <a:srgbClr val="FFCC7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1" name="Freeform 36"/>
            <p:cNvSpPr>
              <a:spLocks/>
            </p:cNvSpPr>
            <p:nvPr/>
          </p:nvSpPr>
          <p:spPr bwMode="auto">
            <a:xfrm>
              <a:off x="3570" y="3804"/>
              <a:ext cx="86" cy="53"/>
            </a:xfrm>
            <a:custGeom>
              <a:avLst/>
              <a:gdLst>
                <a:gd name="T0" fmla="*/ 0 w 258"/>
                <a:gd name="T1" fmla="*/ 28 h 105"/>
                <a:gd name="T2" fmla="*/ 49 w 258"/>
                <a:gd name="T3" fmla="*/ 51 h 105"/>
                <a:gd name="T4" fmla="*/ 86 w 258"/>
                <a:gd name="T5" fmla="*/ 53 h 105"/>
                <a:gd name="T6" fmla="*/ 30 w 258"/>
                <a:gd name="T7" fmla="*/ 0 h 105"/>
                <a:gd name="T8" fmla="*/ 0 w 258"/>
                <a:gd name="T9" fmla="*/ 28 h 105"/>
                <a:gd name="T10" fmla="*/ 0 w 258"/>
                <a:gd name="T11" fmla="*/ 28 h 105"/>
                <a:gd name="T12" fmla="*/ 0 w 258"/>
                <a:gd name="T13" fmla="*/ 28 h 10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8" h="105">
                  <a:moveTo>
                    <a:pt x="0" y="56"/>
                  </a:moveTo>
                  <a:lnTo>
                    <a:pt x="146" y="102"/>
                  </a:lnTo>
                  <a:lnTo>
                    <a:pt x="258" y="105"/>
                  </a:lnTo>
                  <a:lnTo>
                    <a:pt x="91" y="0"/>
                  </a:lnTo>
                  <a:lnTo>
                    <a:pt x="0" y="56"/>
                  </a:lnTo>
                  <a:close/>
                </a:path>
              </a:pathLst>
            </a:custGeom>
            <a:solidFill>
              <a:srgbClr val="FFCC7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2" name="Freeform 37"/>
            <p:cNvSpPr>
              <a:spLocks/>
            </p:cNvSpPr>
            <p:nvPr/>
          </p:nvSpPr>
          <p:spPr bwMode="auto">
            <a:xfrm>
              <a:off x="3566" y="3788"/>
              <a:ext cx="316" cy="141"/>
            </a:xfrm>
            <a:custGeom>
              <a:avLst/>
              <a:gdLst>
                <a:gd name="T0" fmla="*/ 271 w 947"/>
                <a:gd name="T1" fmla="*/ 103 h 282"/>
                <a:gd name="T2" fmla="*/ 238 w 947"/>
                <a:gd name="T3" fmla="*/ 117 h 282"/>
                <a:gd name="T4" fmla="*/ 316 w 947"/>
                <a:gd name="T5" fmla="*/ 121 h 282"/>
                <a:gd name="T6" fmla="*/ 268 w 947"/>
                <a:gd name="T7" fmla="*/ 141 h 282"/>
                <a:gd name="T8" fmla="*/ 246 w 947"/>
                <a:gd name="T9" fmla="*/ 141 h 282"/>
                <a:gd name="T10" fmla="*/ 38 w 947"/>
                <a:gd name="T11" fmla="*/ 62 h 282"/>
                <a:gd name="T12" fmla="*/ 62 w 947"/>
                <a:gd name="T13" fmla="*/ 59 h 282"/>
                <a:gd name="T14" fmla="*/ 40 w 947"/>
                <a:gd name="T15" fmla="*/ 35 h 282"/>
                <a:gd name="T16" fmla="*/ 12 w 947"/>
                <a:gd name="T17" fmla="*/ 47 h 282"/>
                <a:gd name="T18" fmla="*/ 0 w 947"/>
                <a:gd name="T19" fmla="*/ 40 h 282"/>
                <a:gd name="T20" fmla="*/ 45 w 947"/>
                <a:gd name="T21" fmla="*/ 0 h 282"/>
                <a:gd name="T22" fmla="*/ 102 w 947"/>
                <a:gd name="T23" fmla="*/ 63 h 282"/>
                <a:gd name="T24" fmla="*/ 189 w 947"/>
                <a:gd name="T25" fmla="*/ 90 h 282"/>
                <a:gd name="T26" fmla="*/ 271 w 947"/>
                <a:gd name="T27" fmla="*/ 103 h 282"/>
                <a:gd name="T28" fmla="*/ 271 w 947"/>
                <a:gd name="T29" fmla="*/ 103 h 282"/>
                <a:gd name="T30" fmla="*/ 271 w 947"/>
                <a:gd name="T31" fmla="*/ 103 h 28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47" h="282">
                  <a:moveTo>
                    <a:pt x="813" y="206"/>
                  </a:moveTo>
                  <a:lnTo>
                    <a:pt x="712" y="233"/>
                  </a:lnTo>
                  <a:lnTo>
                    <a:pt x="947" y="242"/>
                  </a:lnTo>
                  <a:lnTo>
                    <a:pt x="803" y="282"/>
                  </a:lnTo>
                  <a:lnTo>
                    <a:pt x="736" y="282"/>
                  </a:lnTo>
                  <a:lnTo>
                    <a:pt x="113" y="123"/>
                  </a:lnTo>
                  <a:lnTo>
                    <a:pt x="185" y="117"/>
                  </a:lnTo>
                  <a:lnTo>
                    <a:pt x="121" y="70"/>
                  </a:lnTo>
                  <a:lnTo>
                    <a:pt x="35" y="94"/>
                  </a:lnTo>
                  <a:lnTo>
                    <a:pt x="0" y="80"/>
                  </a:lnTo>
                  <a:lnTo>
                    <a:pt x="136" y="0"/>
                  </a:lnTo>
                  <a:lnTo>
                    <a:pt x="307" y="126"/>
                  </a:lnTo>
                  <a:lnTo>
                    <a:pt x="565" y="180"/>
                  </a:lnTo>
                  <a:lnTo>
                    <a:pt x="813" y="206"/>
                  </a:lnTo>
                  <a:close/>
                </a:path>
              </a:pathLst>
            </a:custGeom>
            <a:solidFill>
              <a:srgbClr val="FFA64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3" name="Freeform 38"/>
            <p:cNvSpPr>
              <a:spLocks/>
            </p:cNvSpPr>
            <p:nvPr/>
          </p:nvSpPr>
          <p:spPr bwMode="auto">
            <a:xfrm>
              <a:off x="3789" y="3849"/>
              <a:ext cx="188" cy="142"/>
            </a:xfrm>
            <a:custGeom>
              <a:avLst/>
              <a:gdLst>
                <a:gd name="T0" fmla="*/ 188 w 564"/>
                <a:gd name="T1" fmla="*/ 142 h 285"/>
                <a:gd name="T2" fmla="*/ 166 w 564"/>
                <a:gd name="T3" fmla="*/ 78 h 285"/>
                <a:gd name="T4" fmla="*/ 152 w 564"/>
                <a:gd name="T5" fmla="*/ 0 h 285"/>
                <a:gd name="T6" fmla="*/ 113 w 564"/>
                <a:gd name="T7" fmla="*/ 13 h 285"/>
                <a:gd name="T8" fmla="*/ 66 w 564"/>
                <a:gd name="T9" fmla="*/ 36 h 285"/>
                <a:gd name="T10" fmla="*/ 0 w 564"/>
                <a:gd name="T11" fmla="*/ 43 h 285"/>
                <a:gd name="T12" fmla="*/ 74 w 564"/>
                <a:gd name="T13" fmla="*/ 44 h 285"/>
                <a:gd name="T14" fmla="*/ 108 w 564"/>
                <a:gd name="T15" fmla="*/ 31 h 285"/>
                <a:gd name="T16" fmla="*/ 60 w 564"/>
                <a:gd name="T17" fmla="*/ 64 h 285"/>
                <a:gd name="T18" fmla="*/ 129 w 564"/>
                <a:gd name="T19" fmla="*/ 53 h 285"/>
                <a:gd name="T20" fmla="*/ 117 w 564"/>
                <a:gd name="T21" fmla="*/ 69 h 285"/>
                <a:gd name="T22" fmla="*/ 136 w 564"/>
                <a:gd name="T23" fmla="*/ 106 h 285"/>
                <a:gd name="T24" fmla="*/ 137 w 564"/>
                <a:gd name="T25" fmla="*/ 121 h 285"/>
                <a:gd name="T26" fmla="*/ 188 w 564"/>
                <a:gd name="T27" fmla="*/ 142 h 285"/>
                <a:gd name="T28" fmla="*/ 188 w 564"/>
                <a:gd name="T29" fmla="*/ 142 h 285"/>
                <a:gd name="T30" fmla="*/ 188 w 564"/>
                <a:gd name="T31" fmla="*/ 142 h 28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64" h="285">
                  <a:moveTo>
                    <a:pt x="564" y="285"/>
                  </a:moveTo>
                  <a:lnTo>
                    <a:pt x="497" y="156"/>
                  </a:lnTo>
                  <a:lnTo>
                    <a:pt x="456" y="0"/>
                  </a:lnTo>
                  <a:lnTo>
                    <a:pt x="339" y="27"/>
                  </a:lnTo>
                  <a:lnTo>
                    <a:pt x="199" y="73"/>
                  </a:lnTo>
                  <a:lnTo>
                    <a:pt x="0" y="86"/>
                  </a:lnTo>
                  <a:lnTo>
                    <a:pt x="221" y="89"/>
                  </a:lnTo>
                  <a:lnTo>
                    <a:pt x="325" y="63"/>
                  </a:lnTo>
                  <a:lnTo>
                    <a:pt x="180" y="129"/>
                  </a:lnTo>
                  <a:lnTo>
                    <a:pt x="388" y="106"/>
                  </a:lnTo>
                  <a:lnTo>
                    <a:pt x="352" y="139"/>
                  </a:lnTo>
                  <a:lnTo>
                    <a:pt x="407" y="212"/>
                  </a:lnTo>
                  <a:lnTo>
                    <a:pt x="411" y="242"/>
                  </a:lnTo>
                  <a:lnTo>
                    <a:pt x="564" y="285"/>
                  </a:lnTo>
                  <a:close/>
                </a:path>
              </a:pathLst>
            </a:custGeom>
            <a:solidFill>
              <a:srgbClr val="FFA64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 name="Freeform 39"/>
            <p:cNvSpPr>
              <a:spLocks/>
            </p:cNvSpPr>
            <p:nvPr/>
          </p:nvSpPr>
          <p:spPr bwMode="auto">
            <a:xfrm>
              <a:off x="3511" y="3300"/>
              <a:ext cx="533" cy="592"/>
            </a:xfrm>
            <a:custGeom>
              <a:avLst/>
              <a:gdLst>
                <a:gd name="T0" fmla="*/ 361 w 1598"/>
                <a:gd name="T1" fmla="*/ 0 h 1183"/>
                <a:gd name="T2" fmla="*/ 224 w 1598"/>
                <a:gd name="T3" fmla="*/ 191 h 1183"/>
                <a:gd name="T4" fmla="*/ 188 w 1598"/>
                <a:gd name="T5" fmla="*/ 224 h 1183"/>
                <a:gd name="T6" fmla="*/ 164 w 1598"/>
                <a:gd name="T7" fmla="*/ 158 h 1183"/>
                <a:gd name="T8" fmla="*/ 141 w 1598"/>
                <a:gd name="T9" fmla="*/ 94 h 1183"/>
                <a:gd name="T10" fmla="*/ 152 w 1598"/>
                <a:gd name="T11" fmla="*/ 5 h 1183"/>
                <a:gd name="T12" fmla="*/ 19 w 1598"/>
                <a:gd name="T13" fmla="*/ 42 h 1183"/>
                <a:gd name="T14" fmla="*/ 0 w 1598"/>
                <a:gd name="T15" fmla="*/ 184 h 1183"/>
                <a:gd name="T16" fmla="*/ 227 w 1598"/>
                <a:gd name="T17" fmla="*/ 333 h 1183"/>
                <a:gd name="T18" fmla="*/ 331 w 1598"/>
                <a:gd name="T19" fmla="*/ 592 h 1183"/>
                <a:gd name="T20" fmla="*/ 455 w 1598"/>
                <a:gd name="T21" fmla="*/ 537 h 1183"/>
                <a:gd name="T22" fmla="*/ 533 w 1598"/>
                <a:gd name="T23" fmla="*/ 216 h 1183"/>
                <a:gd name="T24" fmla="*/ 524 w 1598"/>
                <a:gd name="T25" fmla="*/ 100 h 1183"/>
                <a:gd name="T26" fmla="*/ 488 w 1598"/>
                <a:gd name="T27" fmla="*/ 68 h 1183"/>
                <a:gd name="T28" fmla="*/ 442 w 1598"/>
                <a:gd name="T29" fmla="*/ 37 h 1183"/>
                <a:gd name="T30" fmla="*/ 361 w 1598"/>
                <a:gd name="T31" fmla="*/ 0 h 1183"/>
                <a:gd name="T32" fmla="*/ 361 w 1598"/>
                <a:gd name="T33" fmla="*/ 0 h 1183"/>
                <a:gd name="T34" fmla="*/ 361 w 1598"/>
                <a:gd name="T35" fmla="*/ 0 h 118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598" h="1183">
                  <a:moveTo>
                    <a:pt x="1082" y="0"/>
                  </a:moveTo>
                  <a:lnTo>
                    <a:pt x="671" y="381"/>
                  </a:lnTo>
                  <a:lnTo>
                    <a:pt x="564" y="448"/>
                  </a:lnTo>
                  <a:lnTo>
                    <a:pt x="491" y="315"/>
                  </a:lnTo>
                  <a:lnTo>
                    <a:pt x="423" y="188"/>
                  </a:lnTo>
                  <a:lnTo>
                    <a:pt x="455" y="10"/>
                  </a:lnTo>
                  <a:lnTo>
                    <a:pt x="57" y="83"/>
                  </a:lnTo>
                  <a:lnTo>
                    <a:pt x="0" y="367"/>
                  </a:lnTo>
                  <a:lnTo>
                    <a:pt x="681" y="666"/>
                  </a:lnTo>
                  <a:lnTo>
                    <a:pt x="991" y="1183"/>
                  </a:lnTo>
                  <a:lnTo>
                    <a:pt x="1363" y="1074"/>
                  </a:lnTo>
                  <a:lnTo>
                    <a:pt x="1598" y="431"/>
                  </a:lnTo>
                  <a:lnTo>
                    <a:pt x="1571" y="199"/>
                  </a:lnTo>
                  <a:lnTo>
                    <a:pt x="1462" y="135"/>
                  </a:lnTo>
                  <a:lnTo>
                    <a:pt x="1326" y="73"/>
                  </a:lnTo>
                  <a:lnTo>
                    <a:pt x="1082" y="0"/>
                  </a:lnTo>
                  <a:close/>
                </a:path>
              </a:pathLst>
            </a:custGeom>
            <a:solidFill>
              <a:srgbClr val="85058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 name="Freeform 40"/>
            <p:cNvSpPr>
              <a:spLocks/>
            </p:cNvSpPr>
            <p:nvPr/>
          </p:nvSpPr>
          <p:spPr bwMode="auto">
            <a:xfrm>
              <a:off x="3614" y="3671"/>
              <a:ext cx="190" cy="211"/>
            </a:xfrm>
            <a:custGeom>
              <a:avLst/>
              <a:gdLst>
                <a:gd name="T0" fmla="*/ 0 w 568"/>
                <a:gd name="T1" fmla="*/ 78 h 423"/>
                <a:gd name="T2" fmla="*/ 17 w 568"/>
                <a:gd name="T3" fmla="*/ 117 h 423"/>
                <a:gd name="T4" fmla="*/ 23 w 568"/>
                <a:gd name="T5" fmla="*/ 157 h 423"/>
                <a:gd name="T6" fmla="*/ 92 w 568"/>
                <a:gd name="T7" fmla="*/ 204 h 423"/>
                <a:gd name="T8" fmla="*/ 148 w 568"/>
                <a:gd name="T9" fmla="*/ 206 h 423"/>
                <a:gd name="T10" fmla="*/ 190 w 568"/>
                <a:gd name="T11" fmla="*/ 211 h 423"/>
                <a:gd name="T12" fmla="*/ 170 w 568"/>
                <a:gd name="T13" fmla="*/ 181 h 423"/>
                <a:gd name="T14" fmla="*/ 103 w 568"/>
                <a:gd name="T15" fmla="*/ 103 h 423"/>
                <a:gd name="T16" fmla="*/ 5 w 568"/>
                <a:gd name="T17" fmla="*/ 0 h 423"/>
                <a:gd name="T18" fmla="*/ 0 w 568"/>
                <a:gd name="T19" fmla="*/ 78 h 423"/>
                <a:gd name="T20" fmla="*/ 0 w 568"/>
                <a:gd name="T21" fmla="*/ 78 h 423"/>
                <a:gd name="T22" fmla="*/ 0 w 568"/>
                <a:gd name="T23" fmla="*/ 78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68" h="423">
                  <a:moveTo>
                    <a:pt x="0" y="157"/>
                  </a:moveTo>
                  <a:lnTo>
                    <a:pt x="51" y="235"/>
                  </a:lnTo>
                  <a:lnTo>
                    <a:pt x="70" y="315"/>
                  </a:lnTo>
                  <a:lnTo>
                    <a:pt x="275" y="408"/>
                  </a:lnTo>
                  <a:lnTo>
                    <a:pt x="441" y="413"/>
                  </a:lnTo>
                  <a:lnTo>
                    <a:pt x="568" y="423"/>
                  </a:lnTo>
                  <a:lnTo>
                    <a:pt x="509" y="362"/>
                  </a:lnTo>
                  <a:lnTo>
                    <a:pt x="307" y="206"/>
                  </a:lnTo>
                  <a:lnTo>
                    <a:pt x="14" y="0"/>
                  </a:lnTo>
                  <a:lnTo>
                    <a:pt x="0" y="157"/>
                  </a:lnTo>
                  <a:close/>
                </a:path>
              </a:pathLst>
            </a:custGeom>
            <a:solidFill>
              <a:srgbClr val="85058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6" name="Freeform 41"/>
            <p:cNvSpPr>
              <a:spLocks/>
            </p:cNvSpPr>
            <p:nvPr/>
          </p:nvSpPr>
          <p:spPr bwMode="auto">
            <a:xfrm>
              <a:off x="3471" y="3710"/>
              <a:ext cx="90" cy="106"/>
            </a:xfrm>
            <a:custGeom>
              <a:avLst/>
              <a:gdLst>
                <a:gd name="T0" fmla="*/ 90 w 270"/>
                <a:gd name="T1" fmla="*/ 0 h 211"/>
                <a:gd name="T2" fmla="*/ 75 w 270"/>
                <a:gd name="T3" fmla="*/ 66 h 211"/>
                <a:gd name="T4" fmla="*/ 51 w 270"/>
                <a:gd name="T5" fmla="*/ 106 h 211"/>
                <a:gd name="T6" fmla="*/ 11 w 270"/>
                <a:gd name="T7" fmla="*/ 89 h 211"/>
                <a:gd name="T8" fmla="*/ 0 w 270"/>
                <a:gd name="T9" fmla="*/ 68 h 211"/>
                <a:gd name="T10" fmla="*/ 90 w 270"/>
                <a:gd name="T11" fmla="*/ 0 h 211"/>
                <a:gd name="T12" fmla="*/ 90 w 270"/>
                <a:gd name="T13" fmla="*/ 0 h 211"/>
                <a:gd name="T14" fmla="*/ 90 w 270"/>
                <a:gd name="T15" fmla="*/ 0 h 2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0" h="211">
                  <a:moveTo>
                    <a:pt x="270" y="0"/>
                  </a:moveTo>
                  <a:lnTo>
                    <a:pt x="226" y="132"/>
                  </a:lnTo>
                  <a:lnTo>
                    <a:pt x="153" y="211"/>
                  </a:lnTo>
                  <a:lnTo>
                    <a:pt x="33" y="177"/>
                  </a:lnTo>
                  <a:lnTo>
                    <a:pt x="0" y="135"/>
                  </a:lnTo>
                  <a:lnTo>
                    <a:pt x="270" y="0"/>
                  </a:lnTo>
                  <a:close/>
                </a:path>
              </a:pathLst>
            </a:custGeom>
            <a:solidFill>
              <a:srgbClr val="E0847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7" name="Freeform 42"/>
            <p:cNvSpPr>
              <a:spLocks/>
            </p:cNvSpPr>
            <p:nvPr/>
          </p:nvSpPr>
          <p:spPr bwMode="auto">
            <a:xfrm>
              <a:off x="3463" y="3709"/>
              <a:ext cx="98" cy="110"/>
            </a:xfrm>
            <a:custGeom>
              <a:avLst/>
              <a:gdLst>
                <a:gd name="T0" fmla="*/ 0 w 292"/>
                <a:gd name="T1" fmla="*/ 69 h 220"/>
                <a:gd name="T2" fmla="*/ 27 w 292"/>
                <a:gd name="T3" fmla="*/ 94 h 220"/>
                <a:gd name="T4" fmla="*/ 61 w 292"/>
                <a:gd name="T5" fmla="*/ 110 h 220"/>
                <a:gd name="T6" fmla="*/ 89 w 292"/>
                <a:gd name="T7" fmla="*/ 70 h 220"/>
                <a:gd name="T8" fmla="*/ 98 w 292"/>
                <a:gd name="T9" fmla="*/ 0 h 220"/>
                <a:gd name="T10" fmla="*/ 69 w 292"/>
                <a:gd name="T11" fmla="*/ 19 h 220"/>
                <a:gd name="T12" fmla="*/ 52 w 292"/>
                <a:gd name="T13" fmla="*/ 31 h 220"/>
                <a:gd name="T14" fmla="*/ 61 w 292"/>
                <a:gd name="T15" fmla="*/ 43 h 220"/>
                <a:gd name="T16" fmla="*/ 69 w 292"/>
                <a:gd name="T17" fmla="*/ 52 h 220"/>
                <a:gd name="T18" fmla="*/ 69 w 292"/>
                <a:gd name="T19" fmla="*/ 66 h 220"/>
                <a:gd name="T20" fmla="*/ 67 w 292"/>
                <a:gd name="T21" fmla="*/ 79 h 220"/>
                <a:gd name="T22" fmla="*/ 61 w 292"/>
                <a:gd name="T23" fmla="*/ 89 h 220"/>
                <a:gd name="T24" fmla="*/ 56 w 292"/>
                <a:gd name="T25" fmla="*/ 99 h 220"/>
                <a:gd name="T26" fmla="*/ 36 w 292"/>
                <a:gd name="T27" fmla="*/ 90 h 220"/>
                <a:gd name="T28" fmla="*/ 19 w 292"/>
                <a:gd name="T29" fmla="*/ 72 h 220"/>
                <a:gd name="T30" fmla="*/ 35 w 292"/>
                <a:gd name="T31" fmla="*/ 44 h 220"/>
                <a:gd name="T32" fmla="*/ 0 w 292"/>
                <a:gd name="T33" fmla="*/ 69 h 220"/>
                <a:gd name="T34" fmla="*/ 0 w 292"/>
                <a:gd name="T35" fmla="*/ 69 h 220"/>
                <a:gd name="T36" fmla="*/ 0 w 292"/>
                <a:gd name="T37" fmla="*/ 69 h 2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92" h="220">
                  <a:moveTo>
                    <a:pt x="0" y="138"/>
                  </a:moveTo>
                  <a:lnTo>
                    <a:pt x="79" y="187"/>
                  </a:lnTo>
                  <a:lnTo>
                    <a:pt x="183" y="220"/>
                  </a:lnTo>
                  <a:lnTo>
                    <a:pt x="266" y="140"/>
                  </a:lnTo>
                  <a:lnTo>
                    <a:pt x="292" y="0"/>
                  </a:lnTo>
                  <a:lnTo>
                    <a:pt x="205" y="37"/>
                  </a:lnTo>
                  <a:lnTo>
                    <a:pt x="154" y="61"/>
                  </a:lnTo>
                  <a:lnTo>
                    <a:pt x="183" y="85"/>
                  </a:lnTo>
                  <a:lnTo>
                    <a:pt x="205" y="103"/>
                  </a:lnTo>
                  <a:lnTo>
                    <a:pt x="205" y="132"/>
                  </a:lnTo>
                  <a:lnTo>
                    <a:pt x="201" y="158"/>
                  </a:lnTo>
                  <a:lnTo>
                    <a:pt x="183" y="177"/>
                  </a:lnTo>
                  <a:lnTo>
                    <a:pt x="168" y="198"/>
                  </a:lnTo>
                  <a:lnTo>
                    <a:pt x="107" y="180"/>
                  </a:lnTo>
                  <a:lnTo>
                    <a:pt x="58" y="143"/>
                  </a:lnTo>
                  <a:lnTo>
                    <a:pt x="103" y="87"/>
                  </a:lnTo>
                  <a:lnTo>
                    <a:pt x="0" y="138"/>
                  </a:lnTo>
                  <a:close/>
                </a:path>
              </a:pathLst>
            </a:custGeom>
            <a:solidFill>
              <a:srgbClr val="C7695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8" name="Freeform 43"/>
            <p:cNvSpPr>
              <a:spLocks/>
            </p:cNvSpPr>
            <p:nvPr/>
          </p:nvSpPr>
          <p:spPr bwMode="auto">
            <a:xfrm>
              <a:off x="3401" y="3432"/>
              <a:ext cx="56" cy="74"/>
            </a:xfrm>
            <a:custGeom>
              <a:avLst/>
              <a:gdLst>
                <a:gd name="T0" fmla="*/ 0 w 167"/>
                <a:gd name="T1" fmla="*/ 10 h 148"/>
                <a:gd name="T2" fmla="*/ 27 w 167"/>
                <a:gd name="T3" fmla="*/ 0 h 148"/>
                <a:gd name="T4" fmla="*/ 56 w 167"/>
                <a:gd name="T5" fmla="*/ 74 h 148"/>
                <a:gd name="T6" fmla="*/ 0 w 167"/>
                <a:gd name="T7" fmla="*/ 10 h 148"/>
                <a:gd name="T8" fmla="*/ 0 w 167"/>
                <a:gd name="T9" fmla="*/ 10 h 148"/>
                <a:gd name="T10" fmla="*/ 0 w 167"/>
                <a:gd name="T11" fmla="*/ 10 h 14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7" h="148">
                  <a:moveTo>
                    <a:pt x="0" y="20"/>
                  </a:moveTo>
                  <a:lnTo>
                    <a:pt x="80" y="0"/>
                  </a:lnTo>
                  <a:lnTo>
                    <a:pt x="167" y="148"/>
                  </a:lnTo>
                  <a:lnTo>
                    <a:pt x="0" y="20"/>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 name="Freeform 44"/>
            <p:cNvSpPr>
              <a:spLocks/>
            </p:cNvSpPr>
            <p:nvPr/>
          </p:nvSpPr>
          <p:spPr bwMode="auto">
            <a:xfrm>
              <a:off x="3358" y="3376"/>
              <a:ext cx="55" cy="29"/>
            </a:xfrm>
            <a:custGeom>
              <a:avLst/>
              <a:gdLst>
                <a:gd name="T0" fmla="*/ 0 w 164"/>
                <a:gd name="T1" fmla="*/ 22 h 57"/>
                <a:gd name="T2" fmla="*/ 52 w 164"/>
                <a:gd name="T3" fmla="*/ 0 h 57"/>
                <a:gd name="T4" fmla="*/ 55 w 164"/>
                <a:gd name="T5" fmla="*/ 13 h 57"/>
                <a:gd name="T6" fmla="*/ 9 w 164"/>
                <a:gd name="T7" fmla="*/ 29 h 57"/>
                <a:gd name="T8" fmla="*/ 0 w 164"/>
                <a:gd name="T9" fmla="*/ 22 h 57"/>
                <a:gd name="T10" fmla="*/ 0 w 164"/>
                <a:gd name="T11" fmla="*/ 22 h 57"/>
                <a:gd name="T12" fmla="*/ 0 w 164"/>
                <a:gd name="T13" fmla="*/ 22 h 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4" h="57">
                  <a:moveTo>
                    <a:pt x="0" y="43"/>
                  </a:moveTo>
                  <a:lnTo>
                    <a:pt x="156" y="0"/>
                  </a:lnTo>
                  <a:lnTo>
                    <a:pt x="164" y="25"/>
                  </a:lnTo>
                  <a:lnTo>
                    <a:pt x="28" y="57"/>
                  </a:lnTo>
                  <a:lnTo>
                    <a:pt x="0" y="43"/>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0" name="Freeform 45"/>
            <p:cNvSpPr>
              <a:spLocks/>
            </p:cNvSpPr>
            <p:nvPr/>
          </p:nvSpPr>
          <p:spPr bwMode="auto">
            <a:xfrm>
              <a:off x="3214" y="3329"/>
              <a:ext cx="250" cy="251"/>
            </a:xfrm>
            <a:custGeom>
              <a:avLst/>
              <a:gdLst>
                <a:gd name="T0" fmla="*/ 0 w 751"/>
                <a:gd name="T1" fmla="*/ 122 h 501"/>
                <a:gd name="T2" fmla="*/ 75 w 751"/>
                <a:gd name="T3" fmla="*/ 61 h 501"/>
                <a:gd name="T4" fmla="*/ 241 w 751"/>
                <a:gd name="T5" fmla="*/ 251 h 501"/>
                <a:gd name="T6" fmla="*/ 130 w 751"/>
                <a:gd name="T7" fmla="*/ 75 h 501"/>
                <a:gd name="T8" fmla="*/ 250 w 751"/>
                <a:gd name="T9" fmla="*/ 183 h 501"/>
                <a:gd name="T10" fmla="*/ 134 w 751"/>
                <a:gd name="T11" fmla="*/ 48 h 501"/>
                <a:gd name="T12" fmla="*/ 230 w 751"/>
                <a:gd name="T13" fmla="*/ 0 h 501"/>
                <a:gd name="T14" fmla="*/ 112 w 751"/>
                <a:gd name="T15" fmla="*/ 41 h 501"/>
                <a:gd name="T16" fmla="*/ 95 w 751"/>
                <a:gd name="T17" fmla="*/ 46 h 501"/>
                <a:gd name="T18" fmla="*/ 79 w 751"/>
                <a:gd name="T19" fmla="*/ 45 h 501"/>
                <a:gd name="T20" fmla="*/ 0 w 751"/>
                <a:gd name="T21" fmla="*/ 122 h 501"/>
                <a:gd name="T22" fmla="*/ 0 w 751"/>
                <a:gd name="T23" fmla="*/ 122 h 501"/>
                <a:gd name="T24" fmla="*/ 0 w 751"/>
                <a:gd name="T25" fmla="*/ 122 h 50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51" h="501">
                  <a:moveTo>
                    <a:pt x="0" y="243"/>
                  </a:moveTo>
                  <a:lnTo>
                    <a:pt x="224" y="122"/>
                  </a:lnTo>
                  <a:lnTo>
                    <a:pt x="724" y="501"/>
                  </a:lnTo>
                  <a:lnTo>
                    <a:pt x="391" y="149"/>
                  </a:lnTo>
                  <a:lnTo>
                    <a:pt x="751" y="366"/>
                  </a:lnTo>
                  <a:lnTo>
                    <a:pt x="402" y="96"/>
                  </a:lnTo>
                  <a:lnTo>
                    <a:pt x="690" y="0"/>
                  </a:lnTo>
                  <a:lnTo>
                    <a:pt x="337" y="81"/>
                  </a:lnTo>
                  <a:lnTo>
                    <a:pt x="285" y="91"/>
                  </a:lnTo>
                  <a:lnTo>
                    <a:pt x="236" y="89"/>
                  </a:lnTo>
                  <a:lnTo>
                    <a:pt x="0" y="243"/>
                  </a:ln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1" name="Freeform 46"/>
            <p:cNvSpPr>
              <a:spLocks/>
            </p:cNvSpPr>
            <p:nvPr/>
          </p:nvSpPr>
          <p:spPr bwMode="auto">
            <a:xfrm>
              <a:off x="3206" y="3456"/>
              <a:ext cx="401" cy="340"/>
            </a:xfrm>
            <a:custGeom>
              <a:avLst/>
              <a:gdLst>
                <a:gd name="T0" fmla="*/ 3 w 1201"/>
                <a:gd name="T1" fmla="*/ 0 h 679"/>
                <a:gd name="T2" fmla="*/ 86 w 1201"/>
                <a:gd name="T3" fmla="*/ 108 h 679"/>
                <a:gd name="T4" fmla="*/ 91 w 1201"/>
                <a:gd name="T5" fmla="*/ 113 h 679"/>
                <a:gd name="T6" fmla="*/ 125 w 1201"/>
                <a:gd name="T7" fmla="*/ 107 h 679"/>
                <a:gd name="T8" fmla="*/ 133 w 1201"/>
                <a:gd name="T9" fmla="*/ 108 h 679"/>
                <a:gd name="T10" fmla="*/ 144 w 1201"/>
                <a:gd name="T11" fmla="*/ 110 h 679"/>
                <a:gd name="T12" fmla="*/ 152 w 1201"/>
                <a:gd name="T13" fmla="*/ 118 h 679"/>
                <a:gd name="T14" fmla="*/ 161 w 1201"/>
                <a:gd name="T15" fmla="*/ 122 h 679"/>
                <a:gd name="T16" fmla="*/ 162 w 1201"/>
                <a:gd name="T17" fmla="*/ 139 h 679"/>
                <a:gd name="T18" fmla="*/ 162 w 1201"/>
                <a:gd name="T19" fmla="*/ 153 h 679"/>
                <a:gd name="T20" fmla="*/ 159 w 1201"/>
                <a:gd name="T21" fmla="*/ 165 h 679"/>
                <a:gd name="T22" fmla="*/ 163 w 1201"/>
                <a:gd name="T23" fmla="*/ 178 h 679"/>
                <a:gd name="T24" fmla="*/ 159 w 1201"/>
                <a:gd name="T25" fmla="*/ 199 h 679"/>
                <a:gd name="T26" fmla="*/ 162 w 1201"/>
                <a:gd name="T27" fmla="*/ 215 h 679"/>
                <a:gd name="T28" fmla="*/ 241 w 1201"/>
                <a:gd name="T29" fmla="*/ 322 h 679"/>
                <a:gd name="T30" fmla="*/ 338 w 1201"/>
                <a:gd name="T31" fmla="*/ 248 h 679"/>
                <a:gd name="T32" fmla="*/ 346 w 1201"/>
                <a:gd name="T33" fmla="*/ 223 h 679"/>
                <a:gd name="T34" fmla="*/ 256 w 1201"/>
                <a:gd name="T35" fmla="*/ 56 h 679"/>
                <a:gd name="T36" fmla="*/ 360 w 1201"/>
                <a:gd name="T37" fmla="*/ 210 h 679"/>
                <a:gd name="T38" fmla="*/ 319 w 1201"/>
                <a:gd name="T39" fmla="*/ 102 h 679"/>
                <a:gd name="T40" fmla="*/ 328 w 1201"/>
                <a:gd name="T41" fmla="*/ 96 h 679"/>
                <a:gd name="T42" fmla="*/ 329 w 1201"/>
                <a:gd name="T43" fmla="*/ 124 h 679"/>
                <a:gd name="T44" fmla="*/ 339 w 1201"/>
                <a:gd name="T45" fmla="*/ 132 h 679"/>
                <a:gd name="T46" fmla="*/ 343 w 1201"/>
                <a:gd name="T47" fmla="*/ 124 h 679"/>
                <a:gd name="T48" fmla="*/ 396 w 1201"/>
                <a:gd name="T49" fmla="*/ 204 h 679"/>
                <a:gd name="T50" fmla="*/ 354 w 1201"/>
                <a:gd name="T51" fmla="*/ 153 h 679"/>
                <a:gd name="T52" fmla="*/ 387 w 1201"/>
                <a:gd name="T53" fmla="*/ 211 h 679"/>
                <a:gd name="T54" fmla="*/ 401 w 1201"/>
                <a:gd name="T55" fmla="*/ 211 h 679"/>
                <a:gd name="T56" fmla="*/ 369 w 1201"/>
                <a:gd name="T57" fmla="*/ 240 h 679"/>
                <a:gd name="T58" fmla="*/ 237 w 1201"/>
                <a:gd name="T59" fmla="*/ 340 h 679"/>
                <a:gd name="T60" fmla="*/ 154 w 1201"/>
                <a:gd name="T61" fmla="*/ 227 h 679"/>
                <a:gd name="T62" fmla="*/ 0 w 1201"/>
                <a:gd name="T63" fmla="*/ 4 h 679"/>
                <a:gd name="T64" fmla="*/ 3 w 1201"/>
                <a:gd name="T65" fmla="*/ 0 h 679"/>
                <a:gd name="T66" fmla="*/ 3 w 1201"/>
                <a:gd name="T67" fmla="*/ 0 h 679"/>
                <a:gd name="T68" fmla="*/ 3 w 1201"/>
                <a:gd name="T69" fmla="*/ 0 h 6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201" h="679">
                  <a:moveTo>
                    <a:pt x="9" y="0"/>
                  </a:moveTo>
                  <a:lnTo>
                    <a:pt x="259" y="216"/>
                  </a:lnTo>
                  <a:lnTo>
                    <a:pt x="274" y="226"/>
                  </a:lnTo>
                  <a:lnTo>
                    <a:pt x="373" y="213"/>
                  </a:lnTo>
                  <a:lnTo>
                    <a:pt x="398" y="216"/>
                  </a:lnTo>
                  <a:lnTo>
                    <a:pt x="432" y="220"/>
                  </a:lnTo>
                  <a:lnTo>
                    <a:pt x="455" y="236"/>
                  </a:lnTo>
                  <a:lnTo>
                    <a:pt x="483" y="244"/>
                  </a:lnTo>
                  <a:lnTo>
                    <a:pt x="486" y="278"/>
                  </a:lnTo>
                  <a:lnTo>
                    <a:pt x="486" y="306"/>
                  </a:lnTo>
                  <a:lnTo>
                    <a:pt x="475" y="330"/>
                  </a:lnTo>
                  <a:lnTo>
                    <a:pt x="489" y="355"/>
                  </a:lnTo>
                  <a:lnTo>
                    <a:pt x="475" y="397"/>
                  </a:lnTo>
                  <a:lnTo>
                    <a:pt x="486" y="430"/>
                  </a:lnTo>
                  <a:lnTo>
                    <a:pt x="721" y="643"/>
                  </a:lnTo>
                  <a:lnTo>
                    <a:pt x="1012" y="496"/>
                  </a:lnTo>
                  <a:lnTo>
                    <a:pt x="1037" y="446"/>
                  </a:lnTo>
                  <a:lnTo>
                    <a:pt x="767" y="111"/>
                  </a:lnTo>
                  <a:lnTo>
                    <a:pt x="1077" y="419"/>
                  </a:lnTo>
                  <a:lnTo>
                    <a:pt x="955" y="203"/>
                  </a:lnTo>
                  <a:lnTo>
                    <a:pt x="982" y="192"/>
                  </a:lnTo>
                  <a:lnTo>
                    <a:pt x="986" y="247"/>
                  </a:lnTo>
                  <a:lnTo>
                    <a:pt x="1016" y="263"/>
                  </a:lnTo>
                  <a:lnTo>
                    <a:pt x="1027" y="247"/>
                  </a:lnTo>
                  <a:lnTo>
                    <a:pt x="1186" y="408"/>
                  </a:lnTo>
                  <a:lnTo>
                    <a:pt x="1061" y="306"/>
                  </a:lnTo>
                  <a:lnTo>
                    <a:pt x="1159" y="422"/>
                  </a:lnTo>
                  <a:lnTo>
                    <a:pt x="1201" y="421"/>
                  </a:lnTo>
                  <a:lnTo>
                    <a:pt x="1104" y="479"/>
                  </a:lnTo>
                  <a:lnTo>
                    <a:pt x="710" y="679"/>
                  </a:lnTo>
                  <a:lnTo>
                    <a:pt x="461" y="454"/>
                  </a:lnTo>
                  <a:lnTo>
                    <a:pt x="0" y="8"/>
                  </a:lnTo>
                  <a:lnTo>
                    <a:pt x="9" y="0"/>
                  </a:ln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2" name="Freeform 47"/>
            <p:cNvSpPr>
              <a:spLocks/>
            </p:cNvSpPr>
            <p:nvPr/>
          </p:nvSpPr>
          <p:spPr bwMode="auto">
            <a:xfrm>
              <a:off x="3269" y="3561"/>
              <a:ext cx="94" cy="129"/>
            </a:xfrm>
            <a:custGeom>
              <a:avLst/>
              <a:gdLst>
                <a:gd name="T0" fmla="*/ 39 w 283"/>
                <a:gd name="T1" fmla="*/ 3 h 258"/>
                <a:gd name="T2" fmla="*/ 0 w 283"/>
                <a:gd name="T3" fmla="*/ 30 h 258"/>
                <a:gd name="T4" fmla="*/ 0 w 283"/>
                <a:gd name="T5" fmla="*/ 45 h 258"/>
                <a:gd name="T6" fmla="*/ 56 w 283"/>
                <a:gd name="T7" fmla="*/ 129 h 258"/>
                <a:gd name="T8" fmla="*/ 80 w 283"/>
                <a:gd name="T9" fmla="*/ 124 h 258"/>
                <a:gd name="T10" fmla="*/ 88 w 283"/>
                <a:gd name="T11" fmla="*/ 85 h 258"/>
                <a:gd name="T12" fmla="*/ 88 w 283"/>
                <a:gd name="T13" fmla="*/ 69 h 258"/>
                <a:gd name="T14" fmla="*/ 84 w 283"/>
                <a:gd name="T15" fmla="*/ 63 h 258"/>
                <a:gd name="T16" fmla="*/ 94 w 283"/>
                <a:gd name="T17" fmla="*/ 36 h 258"/>
                <a:gd name="T18" fmla="*/ 93 w 283"/>
                <a:gd name="T19" fmla="*/ 26 h 258"/>
                <a:gd name="T20" fmla="*/ 85 w 283"/>
                <a:gd name="T21" fmla="*/ 24 h 258"/>
                <a:gd name="T22" fmla="*/ 81 w 283"/>
                <a:gd name="T23" fmla="*/ 10 h 258"/>
                <a:gd name="T24" fmla="*/ 61 w 283"/>
                <a:gd name="T25" fmla="*/ 12 h 258"/>
                <a:gd name="T26" fmla="*/ 59 w 283"/>
                <a:gd name="T27" fmla="*/ 3 h 258"/>
                <a:gd name="T28" fmla="*/ 51 w 283"/>
                <a:gd name="T29" fmla="*/ 0 h 258"/>
                <a:gd name="T30" fmla="*/ 39 w 283"/>
                <a:gd name="T31" fmla="*/ 3 h 258"/>
                <a:gd name="T32" fmla="*/ 39 w 283"/>
                <a:gd name="T33" fmla="*/ 3 h 258"/>
                <a:gd name="T34" fmla="*/ 39 w 283"/>
                <a:gd name="T35" fmla="*/ 3 h 2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83" h="258">
                  <a:moveTo>
                    <a:pt x="116" y="6"/>
                  </a:moveTo>
                  <a:lnTo>
                    <a:pt x="0" y="60"/>
                  </a:lnTo>
                  <a:lnTo>
                    <a:pt x="0" y="89"/>
                  </a:lnTo>
                  <a:lnTo>
                    <a:pt x="170" y="258"/>
                  </a:lnTo>
                  <a:lnTo>
                    <a:pt x="242" y="247"/>
                  </a:lnTo>
                  <a:lnTo>
                    <a:pt x="265" y="169"/>
                  </a:lnTo>
                  <a:lnTo>
                    <a:pt x="265" y="138"/>
                  </a:lnTo>
                  <a:lnTo>
                    <a:pt x="252" y="126"/>
                  </a:lnTo>
                  <a:lnTo>
                    <a:pt x="283" y="72"/>
                  </a:lnTo>
                  <a:lnTo>
                    <a:pt x="281" y="52"/>
                  </a:lnTo>
                  <a:lnTo>
                    <a:pt x="257" y="47"/>
                  </a:lnTo>
                  <a:lnTo>
                    <a:pt x="245" y="20"/>
                  </a:lnTo>
                  <a:lnTo>
                    <a:pt x="184" y="23"/>
                  </a:lnTo>
                  <a:lnTo>
                    <a:pt x="179" y="5"/>
                  </a:lnTo>
                  <a:lnTo>
                    <a:pt x="155" y="0"/>
                  </a:lnTo>
                  <a:lnTo>
                    <a:pt x="116" y="6"/>
                  </a:lnTo>
                  <a:close/>
                </a:path>
              </a:pathLst>
            </a:custGeom>
            <a:solidFill>
              <a:srgbClr val="FFB5A8"/>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3" name="Freeform 48"/>
            <p:cNvSpPr>
              <a:spLocks/>
            </p:cNvSpPr>
            <p:nvPr/>
          </p:nvSpPr>
          <p:spPr bwMode="auto">
            <a:xfrm>
              <a:off x="3268" y="3591"/>
              <a:ext cx="93" cy="107"/>
            </a:xfrm>
            <a:custGeom>
              <a:avLst/>
              <a:gdLst>
                <a:gd name="T0" fmla="*/ 6 w 277"/>
                <a:gd name="T1" fmla="*/ 0 h 215"/>
                <a:gd name="T2" fmla="*/ 5 w 277"/>
                <a:gd name="T3" fmla="*/ 10 h 215"/>
                <a:gd name="T4" fmla="*/ 8 w 277"/>
                <a:gd name="T5" fmla="*/ 15 h 215"/>
                <a:gd name="T6" fmla="*/ 15 w 277"/>
                <a:gd name="T7" fmla="*/ 13 h 215"/>
                <a:gd name="T8" fmla="*/ 30 w 277"/>
                <a:gd name="T9" fmla="*/ 4 h 215"/>
                <a:gd name="T10" fmla="*/ 21 w 277"/>
                <a:gd name="T11" fmla="*/ 20 h 215"/>
                <a:gd name="T12" fmla="*/ 20 w 277"/>
                <a:gd name="T13" fmla="*/ 27 h 215"/>
                <a:gd name="T14" fmla="*/ 23 w 277"/>
                <a:gd name="T15" fmla="*/ 31 h 215"/>
                <a:gd name="T16" fmla="*/ 24 w 277"/>
                <a:gd name="T17" fmla="*/ 37 h 215"/>
                <a:gd name="T18" fmla="*/ 31 w 277"/>
                <a:gd name="T19" fmla="*/ 37 h 215"/>
                <a:gd name="T20" fmla="*/ 37 w 277"/>
                <a:gd name="T21" fmla="*/ 29 h 215"/>
                <a:gd name="T22" fmla="*/ 53 w 277"/>
                <a:gd name="T23" fmla="*/ 19 h 215"/>
                <a:gd name="T24" fmla="*/ 64 w 277"/>
                <a:gd name="T25" fmla="*/ 13 h 215"/>
                <a:gd name="T26" fmla="*/ 42 w 277"/>
                <a:gd name="T27" fmla="*/ 41 h 215"/>
                <a:gd name="T28" fmla="*/ 38 w 277"/>
                <a:gd name="T29" fmla="*/ 50 h 215"/>
                <a:gd name="T30" fmla="*/ 38 w 277"/>
                <a:gd name="T31" fmla="*/ 62 h 215"/>
                <a:gd name="T32" fmla="*/ 46 w 277"/>
                <a:gd name="T33" fmla="*/ 65 h 215"/>
                <a:gd name="T34" fmla="*/ 54 w 277"/>
                <a:gd name="T35" fmla="*/ 57 h 215"/>
                <a:gd name="T36" fmla="*/ 66 w 277"/>
                <a:gd name="T37" fmla="*/ 46 h 215"/>
                <a:gd name="T38" fmla="*/ 81 w 277"/>
                <a:gd name="T39" fmla="*/ 36 h 215"/>
                <a:gd name="T40" fmla="*/ 64 w 277"/>
                <a:gd name="T41" fmla="*/ 62 h 215"/>
                <a:gd name="T42" fmla="*/ 60 w 277"/>
                <a:gd name="T43" fmla="*/ 78 h 215"/>
                <a:gd name="T44" fmla="*/ 60 w 277"/>
                <a:gd name="T45" fmla="*/ 88 h 215"/>
                <a:gd name="T46" fmla="*/ 60 w 277"/>
                <a:gd name="T47" fmla="*/ 94 h 215"/>
                <a:gd name="T48" fmla="*/ 68 w 277"/>
                <a:gd name="T49" fmla="*/ 93 h 215"/>
                <a:gd name="T50" fmla="*/ 74 w 277"/>
                <a:gd name="T51" fmla="*/ 82 h 215"/>
                <a:gd name="T52" fmla="*/ 84 w 277"/>
                <a:gd name="T53" fmla="*/ 76 h 215"/>
                <a:gd name="T54" fmla="*/ 80 w 277"/>
                <a:gd name="T55" fmla="*/ 89 h 215"/>
                <a:gd name="T56" fmla="*/ 93 w 277"/>
                <a:gd name="T57" fmla="*/ 91 h 215"/>
                <a:gd name="T58" fmla="*/ 92 w 277"/>
                <a:gd name="T59" fmla="*/ 106 h 215"/>
                <a:gd name="T60" fmla="*/ 60 w 277"/>
                <a:gd name="T61" fmla="*/ 107 h 215"/>
                <a:gd name="T62" fmla="*/ 54 w 277"/>
                <a:gd name="T63" fmla="*/ 99 h 215"/>
                <a:gd name="T64" fmla="*/ 47 w 277"/>
                <a:gd name="T65" fmla="*/ 82 h 215"/>
                <a:gd name="T66" fmla="*/ 34 w 277"/>
                <a:gd name="T67" fmla="*/ 74 h 215"/>
                <a:gd name="T68" fmla="*/ 11 w 277"/>
                <a:gd name="T69" fmla="*/ 43 h 215"/>
                <a:gd name="T70" fmla="*/ 0 w 277"/>
                <a:gd name="T71" fmla="*/ 24 h 215"/>
                <a:gd name="T72" fmla="*/ 0 w 277"/>
                <a:gd name="T73" fmla="*/ 7 h 215"/>
                <a:gd name="T74" fmla="*/ 6 w 277"/>
                <a:gd name="T75" fmla="*/ 0 h 215"/>
                <a:gd name="T76" fmla="*/ 6 w 277"/>
                <a:gd name="T77" fmla="*/ 0 h 215"/>
                <a:gd name="T78" fmla="*/ 6 w 277"/>
                <a:gd name="T79" fmla="*/ 0 h 21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77" h="215">
                  <a:moveTo>
                    <a:pt x="17" y="0"/>
                  </a:moveTo>
                  <a:lnTo>
                    <a:pt x="15" y="21"/>
                  </a:lnTo>
                  <a:lnTo>
                    <a:pt x="24" y="31"/>
                  </a:lnTo>
                  <a:lnTo>
                    <a:pt x="45" y="26"/>
                  </a:lnTo>
                  <a:lnTo>
                    <a:pt x="90" y="9"/>
                  </a:lnTo>
                  <a:lnTo>
                    <a:pt x="62" y="40"/>
                  </a:lnTo>
                  <a:lnTo>
                    <a:pt x="61" y="54"/>
                  </a:lnTo>
                  <a:lnTo>
                    <a:pt x="69" y="63"/>
                  </a:lnTo>
                  <a:lnTo>
                    <a:pt x="72" y="74"/>
                  </a:lnTo>
                  <a:lnTo>
                    <a:pt x="92" y="74"/>
                  </a:lnTo>
                  <a:lnTo>
                    <a:pt x="110" y="59"/>
                  </a:lnTo>
                  <a:lnTo>
                    <a:pt x="157" y="38"/>
                  </a:lnTo>
                  <a:lnTo>
                    <a:pt x="191" y="26"/>
                  </a:lnTo>
                  <a:lnTo>
                    <a:pt x="126" y="82"/>
                  </a:lnTo>
                  <a:lnTo>
                    <a:pt x="114" y="101"/>
                  </a:lnTo>
                  <a:lnTo>
                    <a:pt x="114" y="124"/>
                  </a:lnTo>
                  <a:lnTo>
                    <a:pt x="137" y="131"/>
                  </a:lnTo>
                  <a:lnTo>
                    <a:pt x="160" y="115"/>
                  </a:lnTo>
                  <a:lnTo>
                    <a:pt x="197" y="93"/>
                  </a:lnTo>
                  <a:lnTo>
                    <a:pt x="242" y="73"/>
                  </a:lnTo>
                  <a:lnTo>
                    <a:pt x="191" y="124"/>
                  </a:lnTo>
                  <a:lnTo>
                    <a:pt x="180" y="156"/>
                  </a:lnTo>
                  <a:lnTo>
                    <a:pt x="180" y="176"/>
                  </a:lnTo>
                  <a:lnTo>
                    <a:pt x="180" y="189"/>
                  </a:lnTo>
                  <a:lnTo>
                    <a:pt x="202" y="186"/>
                  </a:lnTo>
                  <a:lnTo>
                    <a:pt x="219" y="165"/>
                  </a:lnTo>
                  <a:lnTo>
                    <a:pt x="250" y="153"/>
                  </a:lnTo>
                  <a:lnTo>
                    <a:pt x="239" y="179"/>
                  </a:lnTo>
                  <a:lnTo>
                    <a:pt x="277" y="182"/>
                  </a:lnTo>
                  <a:lnTo>
                    <a:pt x="275" y="212"/>
                  </a:lnTo>
                  <a:lnTo>
                    <a:pt x="180" y="215"/>
                  </a:lnTo>
                  <a:lnTo>
                    <a:pt x="160" y="198"/>
                  </a:lnTo>
                  <a:lnTo>
                    <a:pt x="141" y="165"/>
                  </a:lnTo>
                  <a:lnTo>
                    <a:pt x="102" y="149"/>
                  </a:lnTo>
                  <a:lnTo>
                    <a:pt x="34" y="86"/>
                  </a:lnTo>
                  <a:lnTo>
                    <a:pt x="1" y="48"/>
                  </a:lnTo>
                  <a:lnTo>
                    <a:pt x="0" y="15"/>
                  </a:lnTo>
                  <a:lnTo>
                    <a:pt x="17" y="0"/>
                  </a:lnTo>
                  <a:close/>
                </a:path>
              </a:pathLst>
            </a:custGeom>
            <a:solidFill>
              <a:srgbClr val="E0847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4" name="Freeform 49"/>
            <p:cNvSpPr>
              <a:spLocks/>
            </p:cNvSpPr>
            <p:nvPr/>
          </p:nvSpPr>
          <p:spPr bwMode="auto">
            <a:xfrm>
              <a:off x="3825" y="3195"/>
              <a:ext cx="26" cy="35"/>
            </a:xfrm>
            <a:custGeom>
              <a:avLst/>
              <a:gdLst>
                <a:gd name="T0" fmla="*/ 0 w 78"/>
                <a:gd name="T1" fmla="*/ 7 h 71"/>
                <a:gd name="T2" fmla="*/ 3 w 78"/>
                <a:gd name="T3" fmla="*/ 33 h 71"/>
                <a:gd name="T4" fmla="*/ 23 w 78"/>
                <a:gd name="T5" fmla="*/ 35 h 71"/>
                <a:gd name="T6" fmla="*/ 26 w 78"/>
                <a:gd name="T7" fmla="*/ 26 h 71"/>
                <a:gd name="T8" fmla="*/ 26 w 78"/>
                <a:gd name="T9" fmla="*/ 12 h 71"/>
                <a:gd name="T10" fmla="*/ 24 w 78"/>
                <a:gd name="T11" fmla="*/ 0 h 71"/>
                <a:gd name="T12" fmla="*/ 12 w 78"/>
                <a:gd name="T13" fmla="*/ 1 h 71"/>
                <a:gd name="T14" fmla="*/ 0 w 78"/>
                <a:gd name="T15" fmla="*/ 7 h 71"/>
                <a:gd name="T16" fmla="*/ 0 w 78"/>
                <a:gd name="T17" fmla="*/ 7 h 71"/>
                <a:gd name="T18" fmla="*/ 0 w 78"/>
                <a:gd name="T19" fmla="*/ 7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8" h="71">
                  <a:moveTo>
                    <a:pt x="0" y="14"/>
                  </a:moveTo>
                  <a:lnTo>
                    <a:pt x="10" y="66"/>
                  </a:lnTo>
                  <a:lnTo>
                    <a:pt x="69" y="71"/>
                  </a:lnTo>
                  <a:lnTo>
                    <a:pt x="78" y="53"/>
                  </a:lnTo>
                  <a:lnTo>
                    <a:pt x="78" y="24"/>
                  </a:lnTo>
                  <a:lnTo>
                    <a:pt x="71" y="0"/>
                  </a:lnTo>
                  <a:lnTo>
                    <a:pt x="35" y="2"/>
                  </a:lnTo>
                  <a:lnTo>
                    <a:pt x="0" y="14"/>
                  </a:lnTo>
                  <a:close/>
                </a:path>
              </a:pathLst>
            </a:custGeom>
            <a:solidFill>
              <a:srgbClr val="FF7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5" name="Freeform 50"/>
            <p:cNvSpPr>
              <a:spLocks/>
            </p:cNvSpPr>
            <p:nvPr/>
          </p:nvSpPr>
          <p:spPr bwMode="auto">
            <a:xfrm>
              <a:off x="3840" y="3204"/>
              <a:ext cx="10" cy="23"/>
            </a:xfrm>
            <a:custGeom>
              <a:avLst/>
              <a:gdLst>
                <a:gd name="T0" fmla="*/ 1 w 30"/>
                <a:gd name="T1" fmla="*/ 1 h 46"/>
                <a:gd name="T2" fmla="*/ 7 w 30"/>
                <a:gd name="T3" fmla="*/ 0 h 46"/>
                <a:gd name="T4" fmla="*/ 10 w 30"/>
                <a:gd name="T5" fmla="*/ 12 h 46"/>
                <a:gd name="T6" fmla="*/ 7 w 30"/>
                <a:gd name="T7" fmla="*/ 21 h 46"/>
                <a:gd name="T8" fmla="*/ 0 w 30"/>
                <a:gd name="T9" fmla="*/ 23 h 46"/>
                <a:gd name="T10" fmla="*/ 1 w 30"/>
                <a:gd name="T11" fmla="*/ 1 h 46"/>
                <a:gd name="T12" fmla="*/ 1 w 30"/>
                <a:gd name="T13" fmla="*/ 1 h 46"/>
                <a:gd name="T14" fmla="*/ 1 w 30"/>
                <a:gd name="T15" fmla="*/ 1 h 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0" h="46">
                  <a:moveTo>
                    <a:pt x="3" y="2"/>
                  </a:moveTo>
                  <a:lnTo>
                    <a:pt x="21" y="0"/>
                  </a:lnTo>
                  <a:lnTo>
                    <a:pt x="30" y="24"/>
                  </a:lnTo>
                  <a:lnTo>
                    <a:pt x="22" y="42"/>
                  </a:lnTo>
                  <a:lnTo>
                    <a:pt x="0" y="46"/>
                  </a:lnTo>
                  <a:lnTo>
                    <a:pt x="3" y="2"/>
                  </a:lnTo>
                  <a:close/>
                </a:path>
              </a:pathLst>
            </a:custGeom>
            <a:solidFill>
              <a:srgbClr val="FFB2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6" name="Freeform 51"/>
            <p:cNvSpPr>
              <a:spLocks/>
            </p:cNvSpPr>
            <p:nvPr/>
          </p:nvSpPr>
          <p:spPr bwMode="auto">
            <a:xfrm>
              <a:off x="3839" y="3211"/>
              <a:ext cx="10" cy="13"/>
            </a:xfrm>
            <a:custGeom>
              <a:avLst/>
              <a:gdLst>
                <a:gd name="T0" fmla="*/ 2 w 29"/>
                <a:gd name="T1" fmla="*/ 0 h 27"/>
                <a:gd name="T2" fmla="*/ 9 w 29"/>
                <a:gd name="T3" fmla="*/ 0 h 27"/>
                <a:gd name="T4" fmla="*/ 10 w 29"/>
                <a:gd name="T5" fmla="*/ 8 h 27"/>
                <a:gd name="T6" fmla="*/ 10 w 29"/>
                <a:gd name="T7" fmla="*/ 13 h 27"/>
                <a:gd name="T8" fmla="*/ 0 w 29"/>
                <a:gd name="T9" fmla="*/ 13 h 27"/>
                <a:gd name="T10" fmla="*/ 2 w 29"/>
                <a:gd name="T11" fmla="*/ 0 h 27"/>
                <a:gd name="T12" fmla="*/ 2 w 29"/>
                <a:gd name="T13" fmla="*/ 0 h 27"/>
                <a:gd name="T14" fmla="*/ 2 w 29"/>
                <a:gd name="T15" fmla="*/ 0 h 2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9" h="27">
                  <a:moveTo>
                    <a:pt x="7" y="0"/>
                  </a:moveTo>
                  <a:lnTo>
                    <a:pt x="27" y="0"/>
                  </a:lnTo>
                  <a:lnTo>
                    <a:pt x="29" y="16"/>
                  </a:lnTo>
                  <a:lnTo>
                    <a:pt x="29" y="27"/>
                  </a:lnTo>
                  <a:lnTo>
                    <a:pt x="0" y="27"/>
                  </a:lnTo>
                  <a:lnTo>
                    <a:pt x="7" y="0"/>
                  </a:lnTo>
                  <a:close/>
                </a:path>
              </a:pathLst>
            </a:custGeom>
            <a:solidFill>
              <a:srgbClr val="FFCC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7" name="Freeform 52"/>
            <p:cNvSpPr>
              <a:spLocks/>
            </p:cNvSpPr>
            <p:nvPr/>
          </p:nvSpPr>
          <p:spPr bwMode="auto">
            <a:xfrm>
              <a:off x="3826" y="3143"/>
              <a:ext cx="50" cy="52"/>
            </a:xfrm>
            <a:custGeom>
              <a:avLst/>
              <a:gdLst>
                <a:gd name="T0" fmla="*/ 26 w 150"/>
                <a:gd name="T1" fmla="*/ 5 h 105"/>
                <a:gd name="T2" fmla="*/ 24 w 150"/>
                <a:gd name="T3" fmla="*/ 19 h 105"/>
                <a:gd name="T4" fmla="*/ 11 w 150"/>
                <a:gd name="T5" fmla="*/ 20 h 105"/>
                <a:gd name="T6" fmla="*/ 0 w 150"/>
                <a:gd name="T7" fmla="*/ 41 h 105"/>
                <a:gd name="T8" fmla="*/ 2 w 150"/>
                <a:gd name="T9" fmla="*/ 52 h 105"/>
                <a:gd name="T10" fmla="*/ 24 w 150"/>
                <a:gd name="T11" fmla="*/ 52 h 105"/>
                <a:gd name="T12" fmla="*/ 30 w 150"/>
                <a:gd name="T13" fmla="*/ 38 h 105"/>
                <a:gd name="T14" fmla="*/ 46 w 150"/>
                <a:gd name="T15" fmla="*/ 25 h 105"/>
                <a:gd name="T16" fmla="*/ 50 w 150"/>
                <a:gd name="T17" fmla="*/ 10 h 105"/>
                <a:gd name="T18" fmla="*/ 36 w 150"/>
                <a:gd name="T19" fmla="*/ 0 h 105"/>
                <a:gd name="T20" fmla="*/ 26 w 150"/>
                <a:gd name="T21" fmla="*/ 5 h 105"/>
                <a:gd name="T22" fmla="*/ 26 w 150"/>
                <a:gd name="T23" fmla="*/ 5 h 105"/>
                <a:gd name="T24" fmla="*/ 26 w 150"/>
                <a:gd name="T25" fmla="*/ 5 h 1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0" h="105">
                  <a:moveTo>
                    <a:pt x="77" y="10"/>
                  </a:moveTo>
                  <a:lnTo>
                    <a:pt x="72" y="39"/>
                  </a:lnTo>
                  <a:lnTo>
                    <a:pt x="33" y="41"/>
                  </a:lnTo>
                  <a:lnTo>
                    <a:pt x="0" y="82"/>
                  </a:lnTo>
                  <a:lnTo>
                    <a:pt x="6" y="105"/>
                  </a:lnTo>
                  <a:lnTo>
                    <a:pt x="72" y="104"/>
                  </a:lnTo>
                  <a:lnTo>
                    <a:pt x="89" y="77"/>
                  </a:lnTo>
                  <a:lnTo>
                    <a:pt x="138" y="51"/>
                  </a:lnTo>
                  <a:lnTo>
                    <a:pt x="150" y="21"/>
                  </a:lnTo>
                  <a:lnTo>
                    <a:pt x="109" y="0"/>
                  </a:lnTo>
                  <a:lnTo>
                    <a:pt x="77" y="10"/>
                  </a:lnTo>
                  <a:close/>
                </a:path>
              </a:pathLst>
            </a:custGeom>
            <a:solidFill>
              <a:srgbClr val="E0847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8" name="Freeform 53"/>
            <p:cNvSpPr>
              <a:spLocks/>
            </p:cNvSpPr>
            <p:nvPr/>
          </p:nvSpPr>
          <p:spPr bwMode="auto">
            <a:xfrm>
              <a:off x="3509" y="3485"/>
              <a:ext cx="169" cy="134"/>
            </a:xfrm>
            <a:custGeom>
              <a:avLst/>
              <a:gdLst>
                <a:gd name="T0" fmla="*/ 2 w 508"/>
                <a:gd name="T1" fmla="*/ 68 h 267"/>
                <a:gd name="T2" fmla="*/ 10 w 508"/>
                <a:gd name="T3" fmla="*/ 71 h 267"/>
                <a:gd name="T4" fmla="*/ 27 w 508"/>
                <a:gd name="T5" fmla="*/ 65 h 267"/>
                <a:gd name="T6" fmla="*/ 29 w 508"/>
                <a:gd name="T7" fmla="*/ 85 h 267"/>
                <a:gd name="T8" fmla="*/ 34 w 508"/>
                <a:gd name="T9" fmla="*/ 93 h 267"/>
                <a:gd name="T10" fmla="*/ 47 w 508"/>
                <a:gd name="T11" fmla="*/ 93 h 267"/>
                <a:gd name="T12" fmla="*/ 51 w 508"/>
                <a:gd name="T13" fmla="*/ 106 h 267"/>
                <a:gd name="T14" fmla="*/ 68 w 508"/>
                <a:gd name="T15" fmla="*/ 121 h 267"/>
                <a:gd name="T16" fmla="*/ 89 w 508"/>
                <a:gd name="T17" fmla="*/ 134 h 267"/>
                <a:gd name="T18" fmla="*/ 122 w 508"/>
                <a:gd name="T19" fmla="*/ 130 h 267"/>
                <a:gd name="T20" fmla="*/ 169 w 508"/>
                <a:gd name="T21" fmla="*/ 121 h 267"/>
                <a:gd name="T22" fmla="*/ 161 w 508"/>
                <a:gd name="T23" fmla="*/ 65 h 267"/>
                <a:gd name="T24" fmla="*/ 150 w 508"/>
                <a:gd name="T25" fmla="*/ 32 h 267"/>
                <a:gd name="T26" fmla="*/ 132 w 508"/>
                <a:gd name="T27" fmla="*/ 18 h 267"/>
                <a:gd name="T28" fmla="*/ 118 w 508"/>
                <a:gd name="T29" fmla="*/ 1 h 267"/>
                <a:gd name="T30" fmla="*/ 100 w 508"/>
                <a:gd name="T31" fmla="*/ 0 h 267"/>
                <a:gd name="T32" fmla="*/ 51 w 508"/>
                <a:gd name="T33" fmla="*/ 13 h 267"/>
                <a:gd name="T34" fmla="*/ 21 w 508"/>
                <a:gd name="T35" fmla="*/ 33 h 267"/>
                <a:gd name="T36" fmla="*/ 6 w 508"/>
                <a:gd name="T37" fmla="*/ 52 h 267"/>
                <a:gd name="T38" fmla="*/ 0 w 508"/>
                <a:gd name="T39" fmla="*/ 63 h 267"/>
                <a:gd name="T40" fmla="*/ 2 w 508"/>
                <a:gd name="T41" fmla="*/ 68 h 267"/>
                <a:gd name="T42" fmla="*/ 2 w 508"/>
                <a:gd name="T43" fmla="*/ 68 h 267"/>
                <a:gd name="T44" fmla="*/ 2 w 508"/>
                <a:gd name="T45" fmla="*/ 68 h 26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08" h="267">
                  <a:moveTo>
                    <a:pt x="7" y="135"/>
                  </a:moveTo>
                  <a:lnTo>
                    <a:pt x="30" y="142"/>
                  </a:lnTo>
                  <a:lnTo>
                    <a:pt x="81" y="129"/>
                  </a:lnTo>
                  <a:lnTo>
                    <a:pt x="86" y="170"/>
                  </a:lnTo>
                  <a:lnTo>
                    <a:pt x="103" y="185"/>
                  </a:lnTo>
                  <a:lnTo>
                    <a:pt x="141" y="185"/>
                  </a:lnTo>
                  <a:lnTo>
                    <a:pt x="153" y="211"/>
                  </a:lnTo>
                  <a:lnTo>
                    <a:pt x="204" y="242"/>
                  </a:lnTo>
                  <a:lnTo>
                    <a:pt x="268" y="267"/>
                  </a:lnTo>
                  <a:lnTo>
                    <a:pt x="367" y="259"/>
                  </a:lnTo>
                  <a:lnTo>
                    <a:pt x="508" y="242"/>
                  </a:lnTo>
                  <a:lnTo>
                    <a:pt x="484" y="129"/>
                  </a:lnTo>
                  <a:lnTo>
                    <a:pt x="452" y="63"/>
                  </a:lnTo>
                  <a:lnTo>
                    <a:pt x="396" y="35"/>
                  </a:lnTo>
                  <a:lnTo>
                    <a:pt x="354" y="1"/>
                  </a:lnTo>
                  <a:lnTo>
                    <a:pt x="302" y="0"/>
                  </a:lnTo>
                  <a:lnTo>
                    <a:pt x="153" y="25"/>
                  </a:lnTo>
                  <a:lnTo>
                    <a:pt x="64" y="65"/>
                  </a:lnTo>
                  <a:lnTo>
                    <a:pt x="17" y="104"/>
                  </a:lnTo>
                  <a:lnTo>
                    <a:pt x="0" y="125"/>
                  </a:lnTo>
                  <a:lnTo>
                    <a:pt x="7" y="135"/>
                  </a:lnTo>
                  <a:close/>
                </a:path>
              </a:pathLst>
            </a:custGeom>
            <a:solidFill>
              <a:srgbClr val="F59E9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9" name="Freeform 54"/>
            <p:cNvSpPr>
              <a:spLocks/>
            </p:cNvSpPr>
            <p:nvPr/>
          </p:nvSpPr>
          <p:spPr bwMode="auto">
            <a:xfrm>
              <a:off x="3659" y="3583"/>
              <a:ext cx="208" cy="299"/>
            </a:xfrm>
            <a:custGeom>
              <a:avLst/>
              <a:gdLst>
                <a:gd name="T0" fmla="*/ 41 w 622"/>
                <a:gd name="T1" fmla="*/ 0 h 597"/>
                <a:gd name="T2" fmla="*/ 0 w 622"/>
                <a:gd name="T3" fmla="*/ 60 h 597"/>
                <a:gd name="T4" fmla="*/ 58 w 622"/>
                <a:gd name="T5" fmla="*/ 185 h 597"/>
                <a:gd name="T6" fmla="*/ 118 w 622"/>
                <a:gd name="T7" fmla="*/ 256 h 597"/>
                <a:gd name="T8" fmla="*/ 156 w 622"/>
                <a:gd name="T9" fmla="*/ 293 h 597"/>
                <a:gd name="T10" fmla="*/ 174 w 622"/>
                <a:gd name="T11" fmla="*/ 299 h 597"/>
                <a:gd name="T12" fmla="*/ 208 w 622"/>
                <a:gd name="T13" fmla="*/ 280 h 597"/>
                <a:gd name="T14" fmla="*/ 178 w 622"/>
                <a:gd name="T15" fmla="*/ 146 h 597"/>
                <a:gd name="T16" fmla="*/ 80 w 622"/>
                <a:gd name="T17" fmla="*/ 43 h 597"/>
                <a:gd name="T18" fmla="*/ 41 w 622"/>
                <a:gd name="T19" fmla="*/ 0 h 597"/>
                <a:gd name="T20" fmla="*/ 41 w 622"/>
                <a:gd name="T21" fmla="*/ 0 h 597"/>
                <a:gd name="T22" fmla="*/ 41 w 622"/>
                <a:gd name="T23" fmla="*/ 0 h 59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22" h="597">
                  <a:moveTo>
                    <a:pt x="122" y="0"/>
                  </a:moveTo>
                  <a:lnTo>
                    <a:pt x="0" y="119"/>
                  </a:lnTo>
                  <a:lnTo>
                    <a:pt x="174" y="370"/>
                  </a:lnTo>
                  <a:lnTo>
                    <a:pt x="354" y="512"/>
                  </a:lnTo>
                  <a:lnTo>
                    <a:pt x="467" y="585"/>
                  </a:lnTo>
                  <a:lnTo>
                    <a:pt x="520" y="597"/>
                  </a:lnTo>
                  <a:lnTo>
                    <a:pt x="622" y="560"/>
                  </a:lnTo>
                  <a:lnTo>
                    <a:pt x="532" y="292"/>
                  </a:lnTo>
                  <a:lnTo>
                    <a:pt x="240" y="86"/>
                  </a:lnTo>
                  <a:lnTo>
                    <a:pt x="122" y="0"/>
                  </a:lnTo>
                  <a:close/>
                </a:path>
              </a:pathLst>
            </a:custGeom>
            <a:solidFill>
              <a:srgbClr val="F59E9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0" name="Freeform 55"/>
            <p:cNvSpPr>
              <a:spLocks/>
            </p:cNvSpPr>
            <p:nvPr/>
          </p:nvSpPr>
          <p:spPr bwMode="auto">
            <a:xfrm>
              <a:off x="3567" y="3484"/>
              <a:ext cx="360" cy="395"/>
            </a:xfrm>
            <a:custGeom>
              <a:avLst/>
              <a:gdLst>
                <a:gd name="T0" fmla="*/ 18 w 1082"/>
                <a:gd name="T1" fmla="*/ 12 h 789"/>
                <a:gd name="T2" fmla="*/ 52 w 1082"/>
                <a:gd name="T3" fmla="*/ 4 h 789"/>
                <a:gd name="T4" fmla="*/ 64 w 1082"/>
                <a:gd name="T5" fmla="*/ 17 h 789"/>
                <a:gd name="T6" fmla="*/ 83 w 1082"/>
                <a:gd name="T7" fmla="*/ 27 h 789"/>
                <a:gd name="T8" fmla="*/ 88 w 1082"/>
                <a:gd name="T9" fmla="*/ 45 h 789"/>
                <a:gd name="T10" fmla="*/ 94 w 1082"/>
                <a:gd name="T11" fmla="*/ 69 h 789"/>
                <a:gd name="T12" fmla="*/ 92 w 1082"/>
                <a:gd name="T13" fmla="*/ 85 h 789"/>
                <a:gd name="T14" fmla="*/ 95 w 1082"/>
                <a:gd name="T15" fmla="*/ 107 h 789"/>
                <a:gd name="T16" fmla="*/ 80 w 1082"/>
                <a:gd name="T17" fmla="*/ 117 h 789"/>
                <a:gd name="T18" fmla="*/ 54 w 1082"/>
                <a:gd name="T19" fmla="*/ 120 h 789"/>
                <a:gd name="T20" fmla="*/ 27 w 1082"/>
                <a:gd name="T21" fmla="*/ 128 h 789"/>
                <a:gd name="T22" fmla="*/ 73 w 1082"/>
                <a:gd name="T23" fmla="*/ 147 h 789"/>
                <a:gd name="T24" fmla="*/ 111 w 1082"/>
                <a:gd name="T25" fmla="*/ 196 h 789"/>
                <a:gd name="T26" fmla="*/ 112 w 1082"/>
                <a:gd name="T27" fmla="*/ 147 h 789"/>
                <a:gd name="T28" fmla="*/ 126 w 1082"/>
                <a:gd name="T29" fmla="*/ 125 h 789"/>
                <a:gd name="T30" fmla="*/ 135 w 1082"/>
                <a:gd name="T31" fmla="*/ 116 h 789"/>
                <a:gd name="T32" fmla="*/ 150 w 1082"/>
                <a:gd name="T33" fmla="*/ 145 h 789"/>
                <a:gd name="T34" fmla="*/ 224 w 1082"/>
                <a:gd name="T35" fmla="*/ 229 h 789"/>
                <a:gd name="T36" fmla="*/ 258 w 1082"/>
                <a:gd name="T37" fmla="*/ 267 h 789"/>
                <a:gd name="T38" fmla="*/ 272 w 1082"/>
                <a:gd name="T39" fmla="*/ 304 h 789"/>
                <a:gd name="T40" fmla="*/ 271 w 1082"/>
                <a:gd name="T41" fmla="*/ 343 h 789"/>
                <a:gd name="T42" fmla="*/ 272 w 1082"/>
                <a:gd name="T43" fmla="*/ 371 h 789"/>
                <a:gd name="T44" fmla="*/ 260 w 1082"/>
                <a:gd name="T45" fmla="*/ 379 h 789"/>
                <a:gd name="T46" fmla="*/ 247 w 1082"/>
                <a:gd name="T47" fmla="*/ 363 h 789"/>
                <a:gd name="T48" fmla="*/ 226 w 1082"/>
                <a:gd name="T49" fmla="*/ 339 h 789"/>
                <a:gd name="T50" fmla="*/ 188 w 1082"/>
                <a:gd name="T51" fmla="*/ 303 h 789"/>
                <a:gd name="T52" fmla="*/ 122 w 1082"/>
                <a:gd name="T53" fmla="*/ 205 h 789"/>
                <a:gd name="T54" fmla="*/ 237 w 1082"/>
                <a:gd name="T55" fmla="*/ 388 h 789"/>
                <a:gd name="T56" fmla="*/ 282 w 1082"/>
                <a:gd name="T57" fmla="*/ 391 h 789"/>
                <a:gd name="T58" fmla="*/ 339 w 1082"/>
                <a:gd name="T59" fmla="*/ 329 h 789"/>
                <a:gd name="T60" fmla="*/ 348 w 1082"/>
                <a:gd name="T61" fmla="*/ 283 h 789"/>
                <a:gd name="T62" fmla="*/ 288 w 1082"/>
                <a:gd name="T63" fmla="*/ 224 h 789"/>
                <a:gd name="T64" fmla="*/ 220 w 1082"/>
                <a:gd name="T65" fmla="*/ 191 h 789"/>
                <a:gd name="T66" fmla="*/ 123 w 1082"/>
                <a:gd name="T67" fmla="*/ 96 h 789"/>
                <a:gd name="T68" fmla="*/ 86 w 1082"/>
                <a:gd name="T69" fmla="*/ 24 h 789"/>
                <a:gd name="T70" fmla="*/ 58 w 1082"/>
                <a:gd name="T71" fmla="*/ 0 h 789"/>
                <a:gd name="T72" fmla="*/ 0 w 1082"/>
                <a:gd name="T73" fmla="*/ 14 h 789"/>
                <a:gd name="T74" fmla="*/ 0 w 1082"/>
                <a:gd name="T75" fmla="*/ 14 h 78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082" h="789">
                  <a:moveTo>
                    <a:pt x="0" y="28"/>
                  </a:moveTo>
                  <a:lnTo>
                    <a:pt x="54" y="23"/>
                  </a:lnTo>
                  <a:lnTo>
                    <a:pt x="106" y="15"/>
                  </a:lnTo>
                  <a:lnTo>
                    <a:pt x="157" y="7"/>
                  </a:lnTo>
                  <a:lnTo>
                    <a:pt x="186" y="13"/>
                  </a:lnTo>
                  <a:lnTo>
                    <a:pt x="193" y="33"/>
                  </a:lnTo>
                  <a:lnTo>
                    <a:pt x="214" y="46"/>
                  </a:lnTo>
                  <a:lnTo>
                    <a:pt x="249" y="54"/>
                  </a:lnTo>
                  <a:lnTo>
                    <a:pt x="259" y="68"/>
                  </a:lnTo>
                  <a:lnTo>
                    <a:pt x="264" y="90"/>
                  </a:lnTo>
                  <a:lnTo>
                    <a:pt x="273" y="107"/>
                  </a:lnTo>
                  <a:lnTo>
                    <a:pt x="283" y="137"/>
                  </a:lnTo>
                  <a:lnTo>
                    <a:pt x="285" y="156"/>
                  </a:lnTo>
                  <a:lnTo>
                    <a:pt x="278" y="169"/>
                  </a:lnTo>
                  <a:lnTo>
                    <a:pt x="295" y="194"/>
                  </a:lnTo>
                  <a:lnTo>
                    <a:pt x="285" y="214"/>
                  </a:lnTo>
                  <a:lnTo>
                    <a:pt x="271" y="226"/>
                  </a:lnTo>
                  <a:lnTo>
                    <a:pt x="241" y="233"/>
                  </a:lnTo>
                  <a:lnTo>
                    <a:pt x="191" y="234"/>
                  </a:lnTo>
                  <a:lnTo>
                    <a:pt x="163" y="239"/>
                  </a:lnTo>
                  <a:lnTo>
                    <a:pt x="129" y="241"/>
                  </a:lnTo>
                  <a:lnTo>
                    <a:pt x="82" y="255"/>
                  </a:lnTo>
                  <a:lnTo>
                    <a:pt x="184" y="260"/>
                  </a:lnTo>
                  <a:lnTo>
                    <a:pt x="220" y="293"/>
                  </a:lnTo>
                  <a:lnTo>
                    <a:pt x="278" y="327"/>
                  </a:lnTo>
                  <a:lnTo>
                    <a:pt x="333" y="391"/>
                  </a:lnTo>
                  <a:lnTo>
                    <a:pt x="307" y="326"/>
                  </a:lnTo>
                  <a:lnTo>
                    <a:pt x="337" y="293"/>
                  </a:lnTo>
                  <a:lnTo>
                    <a:pt x="346" y="272"/>
                  </a:lnTo>
                  <a:lnTo>
                    <a:pt x="378" y="250"/>
                  </a:lnTo>
                  <a:lnTo>
                    <a:pt x="390" y="223"/>
                  </a:lnTo>
                  <a:lnTo>
                    <a:pt x="405" y="231"/>
                  </a:lnTo>
                  <a:lnTo>
                    <a:pt x="431" y="251"/>
                  </a:lnTo>
                  <a:lnTo>
                    <a:pt x="450" y="290"/>
                  </a:lnTo>
                  <a:lnTo>
                    <a:pt x="558" y="353"/>
                  </a:lnTo>
                  <a:lnTo>
                    <a:pt x="674" y="458"/>
                  </a:lnTo>
                  <a:lnTo>
                    <a:pt x="739" y="507"/>
                  </a:lnTo>
                  <a:lnTo>
                    <a:pt x="776" y="533"/>
                  </a:lnTo>
                  <a:lnTo>
                    <a:pt x="809" y="571"/>
                  </a:lnTo>
                  <a:lnTo>
                    <a:pt x="819" y="608"/>
                  </a:lnTo>
                  <a:lnTo>
                    <a:pt x="822" y="653"/>
                  </a:lnTo>
                  <a:lnTo>
                    <a:pt x="816" y="686"/>
                  </a:lnTo>
                  <a:lnTo>
                    <a:pt x="816" y="719"/>
                  </a:lnTo>
                  <a:lnTo>
                    <a:pt x="819" y="741"/>
                  </a:lnTo>
                  <a:lnTo>
                    <a:pt x="810" y="757"/>
                  </a:lnTo>
                  <a:lnTo>
                    <a:pt x="781" y="758"/>
                  </a:lnTo>
                  <a:lnTo>
                    <a:pt x="759" y="746"/>
                  </a:lnTo>
                  <a:lnTo>
                    <a:pt x="741" y="726"/>
                  </a:lnTo>
                  <a:lnTo>
                    <a:pt x="710" y="700"/>
                  </a:lnTo>
                  <a:lnTo>
                    <a:pt x="680" y="677"/>
                  </a:lnTo>
                  <a:lnTo>
                    <a:pt x="616" y="641"/>
                  </a:lnTo>
                  <a:lnTo>
                    <a:pt x="565" y="606"/>
                  </a:lnTo>
                  <a:lnTo>
                    <a:pt x="462" y="517"/>
                  </a:lnTo>
                  <a:lnTo>
                    <a:pt x="367" y="410"/>
                  </a:lnTo>
                  <a:lnTo>
                    <a:pt x="446" y="560"/>
                  </a:lnTo>
                  <a:lnTo>
                    <a:pt x="711" y="776"/>
                  </a:lnTo>
                  <a:lnTo>
                    <a:pt x="775" y="789"/>
                  </a:lnTo>
                  <a:lnTo>
                    <a:pt x="847" y="781"/>
                  </a:lnTo>
                  <a:lnTo>
                    <a:pt x="907" y="748"/>
                  </a:lnTo>
                  <a:lnTo>
                    <a:pt x="1019" y="657"/>
                  </a:lnTo>
                  <a:lnTo>
                    <a:pt x="1082" y="605"/>
                  </a:lnTo>
                  <a:lnTo>
                    <a:pt x="1047" y="566"/>
                  </a:lnTo>
                  <a:lnTo>
                    <a:pt x="966" y="510"/>
                  </a:lnTo>
                  <a:lnTo>
                    <a:pt x="866" y="448"/>
                  </a:lnTo>
                  <a:lnTo>
                    <a:pt x="771" y="410"/>
                  </a:lnTo>
                  <a:lnTo>
                    <a:pt x="660" y="382"/>
                  </a:lnTo>
                  <a:lnTo>
                    <a:pt x="493" y="266"/>
                  </a:lnTo>
                  <a:lnTo>
                    <a:pt x="371" y="191"/>
                  </a:lnTo>
                  <a:lnTo>
                    <a:pt x="292" y="91"/>
                  </a:lnTo>
                  <a:lnTo>
                    <a:pt x="258" y="47"/>
                  </a:lnTo>
                  <a:lnTo>
                    <a:pt x="207" y="18"/>
                  </a:lnTo>
                  <a:lnTo>
                    <a:pt x="173" y="0"/>
                  </a:lnTo>
                  <a:lnTo>
                    <a:pt x="102" y="5"/>
                  </a:lnTo>
                  <a:lnTo>
                    <a:pt x="0" y="28"/>
                  </a:lnTo>
                  <a:close/>
                </a:path>
              </a:pathLst>
            </a:custGeom>
            <a:solidFill>
              <a:srgbClr val="E0847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1" name="Freeform 56"/>
            <p:cNvSpPr>
              <a:spLocks/>
            </p:cNvSpPr>
            <p:nvPr/>
          </p:nvSpPr>
          <p:spPr bwMode="auto">
            <a:xfrm>
              <a:off x="3632" y="3496"/>
              <a:ext cx="294" cy="385"/>
            </a:xfrm>
            <a:custGeom>
              <a:avLst/>
              <a:gdLst>
                <a:gd name="T0" fmla="*/ 19 w 882"/>
                <a:gd name="T1" fmla="*/ 12 h 770"/>
                <a:gd name="T2" fmla="*/ 2 w 882"/>
                <a:gd name="T3" fmla="*/ 0 h 770"/>
                <a:gd name="T4" fmla="*/ 0 w 882"/>
                <a:gd name="T5" fmla="*/ 6 h 770"/>
                <a:gd name="T6" fmla="*/ 14 w 882"/>
                <a:gd name="T7" fmla="*/ 13 h 770"/>
                <a:gd name="T8" fmla="*/ 20 w 882"/>
                <a:gd name="T9" fmla="*/ 21 h 770"/>
                <a:gd name="T10" fmla="*/ 23 w 882"/>
                <a:gd name="T11" fmla="*/ 31 h 770"/>
                <a:gd name="T12" fmla="*/ 25 w 882"/>
                <a:gd name="T13" fmla="*/ 39 h 770"/>
                <a:gd name="T14" fmla="*/ 31 w 882"/>
                <a:gd name="T15" fmla="*/ 55 h 770"/>
                <a:gd name="T16" fmla="*/ 28 w 882"/>
                <a:gd name="T17" fmla="*/ 67 h 770"/>
                <a:gd name="T18" fmla="*/ 32 w 882"/>
                <a:gd name="T19" fmla="*/ 80 h 770"/>
                <a:gd name="T20" fmla="*/ 29 w 882"/>
                <a:gd name="T21" fmla="*/ 93 h 770"/>
                <a:gd name="T22" fmla="*/ 29 w 882"/>
                <a:gd name="T23" fmla="*/ 106 h 770"/>
                <a:gd name="T24" fmla="*/ 40 w 882"/>
                <a:gd name="T25" fmla="*/ 91 h 770"/>
                <a:gd name="T26" fmla="*/ 40 w 882"/>
                <a:gd name="T27" fmla="*/ 75 h 770"/>
                <a:gd name="T28" fmla="*/ 40 w 882"/>
                <a:gd name="T29" fmla="*/ 67 h 770"/>
                <a:gd name="T30" fmla="*/ 49 w 882"/>
                <a:gd name="T31" fmla="*/ 80 h 770"/>
                <a:gd name="T32" fmla="*/ 61 w 882"/>
                <a:gd name="T33" fmla="*/ 90 h 770"/>
                <a:gd name="T34" fmla="*/ 73 w 882"/>
                <a:gd name="T35" fmla="*/ 99 h 770"/>
                <a:gd name="T36" fmla="*/ 103 w 882"/>
                <a:gd name="T37" fmla="*/ 136 h 770"/>
                <a:gd name="T38" fmla="*/ 160 w 882"/>
                <a:gd name="T39" fmla="*/ 197 h 770"/>
                <a:gd name="T40" fmla="*/ 192 w 882"/>
                <a:gd name="T41" fmla="*/ 228 h 770"/>
                <a:gd name="T42" fmla="*/ 214 w 882"/>
                <a:gd name="T43" fmla="*/ 246 h 770"/>
                <a:gd name="T44" fmla="*/ 209 w 882"/>
                <a:gd name="T45" fmla="*/ 229 h 770"/>
                <a:gd name="T46" fmla="*/ 231 w 882"/>
                <a:gd name="T47" fmla="*/ 249 h 770"/>
                <a:gd name="T48" fmla="*/ 250 w 882"/>
                <a:gd name="T49" fmla="*/ 259 h 770"/>
                <a:gd name="T50" fmla="*/ 261 w 882"/>
                <a:gd name="T51" fmla="*/ 271 h 770"/>
                <a:gd name="T52" fmla="*/ 263 w 882"/>
                <a:gd name="T53" fmla="*/ 285 h 770"/>
                <a:gd name="T54" fmla="*/ 259 w 882"/>
                <a:gd name="T55" fmla="*/ 300 h 770"/>
                <a:gd name="T56" fmla="*/ 249 w 882"/>
                <a:gd name="T57" fmla="*/ 311 h 770"/>
                <a:gd name="T58" fmla="*/ 244 w 882"/>
                <a:gd name="T59" fmla="*/ 323 h 770"/>
                <a:gd name="T60" fmla="*/ 241 w 882"/>
                <a:gd name="T61" fmla="*/ 346 h 770"/>
                <a:gd name="T62" fmla="*/ 232 w 882"/>
                <a:gd name="T63" fmla="*/ 359 h 770"/>
                <a:gd name="T64" fmla="*/ 217 w 882"/>
                <a:gd name="T65" fmla="*/ 369 h 770"/>
                <a:gd name="T66" fmla="*/ 199 w 882"/>
                <a:gd name="T67" fmla="*/ 373 h 770"/>
                <a:gd name="T68" fmla="*/ 184 w 882"/>
                <a:gd name="T69" fmla="*/ 367 h 770"/>
                <a:gd name="T70" fmla="*/ 173 w 882"/>
                <a:gd name="T71" fmla="*/ 346 h 770"/>
                <a:gd name="T72" fmla="*/ 159 w 882"/>
                <a:gd name="T73" fmla="*/ 335 h 770"/>
                <a:gd name="T74" fmla="*/ 138 w 882"/>
                <a:gd name="T75" fmla="*/ 315 h 770"/>
                <a:gd name="T76" fmla="*/ 58 w 882"/>
                <a:gd name="T77" fmla="*/ 221 h 770"/>
                <a:gd name="T78" fmla="*/ 129 w 882"/>
                <a:gd name="T79" fmla="*/ 342 h 770"/>
                <a:gd name="T80" fmla="*/ 185 w 882"/>
                <a:gd name="T81" fmla="*/ 385 h 770"/>
                <a:gd name="T82" fmla="*/ 229 w 882"/>
                <a:gd name="T83" fmla="*/ 377 h 770"/>
                <a:gd name="T84" fmla="*/ 252 w 882"/>
                <a:gd name="T85" fmla="*/ 356 h 770"/>
                <a:gd name="T86" fmla="*/ 294 w 882"/>
                <a:gd name="T87" fmla="*/ 288 h 770"/>
                <a:gd name="T88" fmla="*/ 276 w 882"/>
                <a:gd name="T89" fmla="*/ 263 h 770"/>
                <a:gd name="T90" fmla="*/ 248 w 882"/>
                <a:gd name="T91" fmla="*/ 237 h 770"/>
                <a:gd name="T92" fmla="*/ 220 w 882"/>
                <a:gd name="T93" fmla="*/ 213 h 770"/>
                <a:gd name="T94" fmla="*/ 190 w 882"/>
                <a:gd name="T95" fmla="*/ 194 h 770"/>
                <a:gd name="T96" fmla="*/ 158 w 882"/>
                <a:gd name="T97" fmla="*/ 184 h 770"/>
                <a:gd name="T98" fmla="*/ 103 w 882"/>
                <a:gd name="T99" fmla="*/ 126 h 770"/>
                <a:gd name="T100" fmla="*/ 75 w 882"/>
                <a:gd name="T101" fmla="*/ 95 h 770"/>
                <a:gd name="T102" fmla="*/ 60 w 882"/>
                <a:gd name="T103" fmla="*/ 82 h 770"/>
                <a:gd name="T104" fmla="*/ 35 w 882"/>
                <a:gd name="T105" fmla="*/ 40 h 770"/>
                <a:gd name="T106" fmla="*/ 27 w 882"/>
                <a:gd name="T107" fmla="*/ 18 h 770"/>
                <a:gd name="T108" fmla="*/ 19 w 882"/>
                <a:gd name="T109" fmla="*/ 12 h 770"/>
                <a:gd name="T110" fmla="*/ 19 w 882"/>
                <a:gd name="T111" fmla="*/ 12 h 770"/>
                <a:gd name="T112" fmla="*/ 19 w 882"/>
                <a:gd name="T113" fmla="*/ 12 h 77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82" h="770">
                  <a:moveTo>
                    <a:pt x="56" y="24"/>
                  </a:moveTo>
                  <a:lnTo>
                    <a:pt x="5" y="0"/>
                  </a:lnTo>
                  <a:lnTo>
                    <a:pt x="0" y="11"/>
                  </a:lnTo>
                  <a:lnTo>
                    <a:pt x="42" y="25"/>
                  </a:lnTo>
                  <a:lnTo>
                    <a:pt x="59" y="41"/>
                  </a:lnTo>
                  <a:lnTo>
                    <a:pt x="69" y="62"/>
                  </a:lnTo>
                  <a:lnTo>
                    <a:pt x="76" y="77"/>
                  </a:lnTo>
                  <a:lnTo>
                    <a:pt x="94" y="109"/>
                  </a:lnTo>
                  <a:lnTo>
                    <a:pt x="85" y="134"/>
                  </a:lnTo>
                  <a:lnTo>
                    <a:pt x="96" y="160"/>
                  </a:lnTo>
                  <a:lnTo>
                    <a:pt x="87" y="186"/>
                  </a:lnTo>
                  <a:lnTo>
                    <a:pt x="87" y="211"/>
                  </a:lnTo>
                  <a:lnTo>
                    <a:pt x="120" y="182"/>
                  </a:lnTo>
                  <a:lnTo>
                    <a:pt x="121" y="149"/>
                  </a:lnTo>
                  <a:lnTo>
                    <a:pt x="121" y="134"/>
                  </a:lnTo>
                  <a:lnTo>
                    <a:pt x="148" y="159"/>
                  </a:lnTo>
                  <a:lnTo>
                    <a:pt x="184" y="180"/>
                  </a:lnTo>
                  <a:lnTo>
                    <a:pt x="218" y="197"/>
                  </a:lnTo>
                  <a:lnTo>
                    <a:pt x="308" y="272"/>
                  </a:lnTo>
                  <a:lnTo>
                    <a:pt x="480" y="394"/>
                  </a:lnTo>
                  <a:lnTo>
                    <a:pt x="576" y="456"/>
                  </a:lnTo>
                  <a:lnTo>
                    <a:pt x="641" y="491"/>
                  </a:lnTo>
                  <a:lnTo>
                    <a:pt x="627" y="458"/>
                  </a:lnTo>
                  <a:lnTo>
                    <a:pt x="692" y="497"/>
                  </a:lnTo>
                  <a:lnTo>
                    <a:pt x="749" y="517"/>
                  </a:lnTo>
                  <a:lnTo>
                    <a:pt x="783" y="542"/>
                  </a:lnTo>
                  <a:lnTo>
                    <a:pt x="789" y="569"/>
                  </a:lnTo>
                  <a:lnTo>
                    <a:pt x="777" y="599"/>
                  </a:lnTo>
                  <a:lnTo>
                    <a:pt x="747" y="621"/>
                  </a:lnTo>
                  <a:lnTo>
                    <a:pt x="733" y="646"/>
                  </a:lnTo>
                  <a:lnTo>
                    <a:pt x="722" y="691"/>
                  </a:lnTo>
                  <a:lnTo>
                    <a:pt x="696" y="718"/>
                  </a:lnTo>
                  <a:lnTo>
                    <a:pt x="651" y="738"/>
                  </a:lnTo>
                  <a:lnTo>
                    <a:pt x="597" y="746"/>
                  </a:lnTo>
                  <a:lnTo>
                    <a:pt x="551" y="734"/>
                  </a:lnTo>
                  <a:lnTo>
                    <a:pt x="519" y="691"/>
                  </a:lnTo>
                  <a:lnTo>
                    <a:pt x="477" y="669"/>
                  </a:lnTo>
                  <a:lnTo>
                    <a:pt x="415" y="629"/>
                  </a:lnTo>
                  <a:lnTo>
                    <a:pt x="175" y="441"/>
                  </a:lnTo>
                  <a:lnTo>
                    <a:pt x="388" y="684"/>
                  </a:lnTo>
                  <a:lnTo>
                    <a:pt x="555" y="770"/>
                  </a:lnTo>
                  <a:lnTo>
                    <a:pt x="687" y="753"/>
                  </a:lnTo>
                  <a:lnTo>
                    <a:pt x="756" y="712"/>
                  </a:lnTo>
                  <a:lnTo>
                    <a:pt x="882" y="575"/>
                  </a:lnTo>
                  <a:lnTo>
                    <a:pt x="828" y="525"/>
                  </a:lnTo>
                  <a:lnTo>
                    <a:pt x="743" y="473"/>
                  </a:lnTo>
                  <a:lnTo>
                    <a:pt x="661" y="425"/>
                  </a:lnTo>
                  <a:lnTo>
                    <a:pt x="569" y="388"/>
                  </a:lnTo>
                  <a:lnTo>
                    <a:pt x="474" y="367"/>
                  </a:lnTo>
                  <a:lnTo>
                    <a:pt x="308" y="251"/>
                  </a:lnTo>
                  <a:lnTo>
                    <a:pt x="225" y="189"/>
                  </a:lnTo>
                  <a:lnTo>
                    <a:pt x="179" y="164"/>
                  </a:lnTo>
                  <a:lnTo>
                    <a:pt x="106" y="80"/>
                  </a:lnTo>
                  <a:lnTo>
                    <a:pt x="82" y="35"/>
                  </a:lnTo>
                  <a:lnTo>
                    <a:pt x="56" y="24"/>
                  </a:lnTo>
                  <a:close/>
                </a:path>
              </a:pathLst>
            </a:custGeom>
            <a:solidFill>
              <a:srgbClr val="C7695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2" name="Freeform 57"/>
            <p:cNvSpPr>
              <a:spLocks/>
            </p:cNvSpPr>
            <p:nvPr/>
          </p:nvSpPr>
          <p:spPr bwMode="auto">
            <a:xfrm>
              <a:off x="3506" y="3534"/>
              <a:ext cx="220" cy="226"/>
            </a:xfrm>
            <a:custGeom>
              <a:avLst/>
              <a:gdLst>
                <a:gd name="T0" fmla="*/ 105 w 660"/>
                <a:gd name="T1" fmla="*/ 76 h 453"/>
                <a:gd name="T2" fmla="*/ 89 w 660"/>
                <a:gd name="T3" fmla="*/ 74 h 453"/>
                <a:gd name="T4" fmla="*/ 82 w 660"/>
                <a:gd name="T5" fmla="*/ 67 h 453"/>
                <a:gd name="T6" fmla="*/ 80 w 660"/>
                <a:gd name="T7" fmla="*/ 60 h 453"/>
                <a:gd name="T8" fmla="*/ 87 w 660"/>
                <a:gd name="T9" fmla="*/ 50 h 453"/>
                <a:gd name="T10" fmla="*/ 108 w 660"/>
                <a:gd name="T11" fmla="*/ 44 h 453"/>
                <a:gd name="T12" fmla="*/ 87 w 660"/>
                <a:gd name="T13" fmla="*/ 43 h 453"/>
                <a:gd name="T14" fmla="*/ 75 w 660"/>
                <a:gd name="T15" fmla="*/ 47 h 453"/>
                <a:gd name="T16" fmla="*/ 68 w 660"/>
                <a:gd name="T17" fmla="*/ 55 h 453"/>
                <a:gd name="T18" fmla="*/ 64 w 660"/>
                <a:gd name="T19" fmla="*/ 58 h 453"/>
                <a:gd name="T20" fmla="*/ 56 w 660"/>
                <a:gd name="T21" fmla="*/ 50 h 453"/>
                <a:gd name="T22" fmla="*/ 57 w 660"/>
                <a:gd name="T23" fmla="*/ 37 h 453"/>
                <a:gd name="T24" fmla="*/ 61 w 660"/>
                <a:gd name="T25" fmla="*/ 24 h 453"/>
                <a:gd name="T26" fmla="*/ 49 w 660"/>
                <a:gd name="T27" fmla="*/ 37 h 453"/>
                <a:gd name="T28" fmla="*/ 38 w 660"/>
                <a:gd name="T29" fmla="*/ 38 h 453"/>
                <a:gd name="T30" fmla="*/ 32 w 660"/>
                <a:gd name="T31" fmla="*/ 30 h 453"/>
                <a:gd name="T32" fmla="*/ 36 w 660"/>
                <a:gd name="T33" fmla="*/ 12 h 453"/>
                <a:gd name="T34" fmla="*/ 44 w 660"/>
                <a:gd name="T35" fmla="*/ 0 h 453"/>
                <a:gd name="T36" fmla="*/ 21 w 660"/>
                <a:gd name="T37" fmla="*/ 15 h 453"/>
                <a:gd name="T38" fmla="*/ 11 w 660"/>
                <a:gd name="T39" fmla="*/ 19 h 453"/>
                <a:gd name="T40" fmla="*/ 5 w 660"/>
                <a:gd name="T41" fmla="*/ 16 h 453"/>
                <a:gd name="T42" fmla="*/ 7 w 660"/>
                <a:gd name="T43" fmla="*/ 4 h 453"/>
                <a:gd name="T44" fmla="*/ 0 w 660"/>
                <a:gd name="T45" fmla="*/ 15 h 453"/>
                <a:gd name="T46" fmla="*/ 9 w 660"/>
                <a:gd name="T47" fmla="*/ 24 h 453"/>
                <a:gd name="T48" fmla="*/ 29 w 660"/>
                <a:gd name="T49" fmla="*/ 18 h 453"/>
                <a:gd name="T50" fmla="*/ 28 w 660"/>
                <a:gd name="T51" fmla="*/ 36 h 453"/>
                <a:gd name="T52" fmla="*/ 37 w 660"/>
                <a:gd name="T53" fmla="*/ 56 h 453"/>
                <a:gd name="T54" fmla="*/ 47 w 660"/>
                <a:gd name="T55" fmla="*/ 47 h 453"/>
                <a:gd name="T56" fmla="*/ 59 w 660"/>
                <a:gd name="T57" fmla="*/ 70 h 453"/>
                <a:gd name="T58" fmla="*/ 73 w 660"/>
                <a:gd name="T59" fmla="*/ 77 h 453"/>
                <a:gd name="T60" fmla="*/ 92 w 660"/>
                <a:gd name="T61" fmla="*/ 89 h 453"/>
                <a:gd name="T62" fmla="*/ 113 w 660"/>
                <a:gd name="T63" fmla="*/ 96 h 453"/>
                <a:gd name="T64" fmla="*/ 152 w 660"/>
                <a:gd name="T65" fmla="*/ 121 h 453"/>
                <a:gd name="T66" fmla="*/ 220 w 660"/>
                <a:gd name="T67" fmla="*/ 226 h 453"/>
                <a:gd name="T68" fmla="*/ 158 w 660"/>
                <a:gd name="T69" fmla="*/ 111 h 453"/>
                <a:gd name="T70" fmla="*/ 171 w 660"/>
                <a:gd name="T71" fmla="*/ 93 h 453"/>
                <a:gd name="T72" fmla="*/ 166 w 660"/>
                <a:gd name="T73" fmla="*/ 41 h 453"/>
                <a:gd name="T74" fmla="*/ 157 w 660"/>
                <a:gd name="T75" fmla="*/ 81 h 453"/>
                <a:gd name="T76" fmla="*/ 144 w 660"/>
                <a:gd name="T77" fmla="*/ 87 h 453"/>
                <a:gd name="T78" fmla="*/ 129 w 660"/>
                <a:gd name="T79" fmla="*/ 85 h 453"/>
                <a:gd name="T80" fmla="*/ 136 w 660"/>
                <a:gd name="T81" fmla="*/ 75 h 453"/>
                <a:gd name="T82" fmla="*/ 105 w 660"/>
                <a:gd name="T83" fmla="*/ 76 h 453"/>
                <a:gd name="T84" fmla="*/ 105 w 660"/>
                <a:gd name="T85" fmla="*/ 76 h 453"/>
                <a:gd name="T86" fmla="*/ 105 w 660"/>
                <a:gd name="T87" fmla="*/ 76 h 45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60" h="453">
                  <a:moveTo>
                    <a:pt x="316" y="152"/>
                  </a:moveTo>
                  <a:lnTo>
                    <a:pt x="266" y="149"/>
                  </a:lnTo>
                  <a:lnTo>
                    <a:pt x="245" y="135"/>
                  </a:lnTo>
                  <a:lnTo>
                    <a:pt x="241" y="121"/>
                  </a:lnTo>
                  <a:lnTo>
                    <a:pt x="260" y="100"/>
                  </a:lnTo>
                  <a:lnTo>
                    <a:pt x="323" y="89"/>
                  </a:lnTo>
                  <a:lnTo>
                    <a:pt x="262" y="86"/>
                  </a:lnTo>
                  <a:lnTo>
                    <a:pt x="226" y="95"/>
                  </a:lnTo>
                  <a:lnTo>
                    <a:pt x="205" y="111"/>
                  </a:lnTo>
                  <a:lnTo>
                    <a:pt x="191" y="117"/>
                  </a:lnTo>
                  <a:lnTo>
                    <a:pt x="168" y="100"/>
                  </a:lnTo>
                  <a:lnTo>
                    <a:pt x="171" y="75"/>
                  </a:lnTo>
                  <a:lnTo>
                    <a:pt x="184" y="48"/>
                  </a:lnTo>
                  <a:lnTo>
                    <a:pt x="146" y="74"/>
                  </a:lnTo>
                  <a:lnTo>
                    <a:pt x="114" y="76"/>
                  </a:lnTo>
                  <a:lnTo>
                    <a:pt x="97" y="60"/>
                  </a:lnTo>
                  <a:lnTo>
                    <a:pt x="107" y="24"/>
                  </a:lnTo>
                  <a:lnTo>
                    <a:pt x="133" y="0"/>
                  </a:lnTo>
                  <a:lnTo>
                    <a:pt x="62" y="31"/>
                  </a:lnTo>
                  <a:lnTo>
                    <a:pt x="32" y="38"/>
                  </a:lnTo>
                  <a:lnTo>
                    <a:pt x="14" y="32"/>
                  </a:lnTo>
                  <a:lnTo>
                    <a:pt x="20" y="9"/>
                  </a:lnTo>
                  <a:lnTo>
                    <a:pt x="0" y="31"/>
                  </a:lnTo>
                  <a:lnTo>
                    <a:pt x="27" y="49"/>
                  </a:lnTo>
                  <a:lnTo>
                    <a:pt x="86" y="37"/>
                  </a:lnTo>
                  <a:lnTo>
                    <a:pt x="85" y="73"/>
                  </a:lnTo>
                  <a:lnTo>
                    <a:pt x="110" y="112"/>
                  </a:lnTo>
                  <a:lnTo>
                    <a:pt x="141" y="94"/>
                  </a:lnTo>
                  <a:lnTo>
                    <a:pt x="178" y="141"/>
                  </a:lnTo>
                  <a:lnTo>
                    <a:pt x="219" y="154"/>
                  </a:lnTo>
                  <a:lnTo>
                    <a:pt x="276" y="178"/>
                  </a:lnTo>
                  <a:lnTo>
                    <a:pt x="340" y="193"/>
                  </a:lnTo>
                  <a:lnTo>
                    <a:pt x="457" y="242"/>
                  </a:lnTo>
                  <a:lnTo>
                    <a:pt x="660" y="453"/>
                  </a:lnTo>
                  <a:lnTo>
                    <a:pt x="474" y="223"/>
                  </a:lnTo>
                  <a:lnTo>
                    <a:pt x="514" y="187"/>
                  </a:lnTo>
                  <a:lnTo>
                    <a:pt x="497" y="82"/>
                  </a:lnTo>
                  <a:lnTo>
                    <a:pt x="470" y="162"/>
                  </a:lnTo>
                  <a:lnTo>
                    <a:pt x="433" y="174"/>
                  </a:lnTo>
                  <a:lnTo>
                    <a:pt x="388" y="170"/>
                  </a:lnTo>
                  <a:lnTo>
                    <a:pt x="408" y="151"/>
                  </a:lnTo>
                  <a:lnTo>
                    <a:pt x="316" y="152"/>
                  </a:lnTo>
                  <a:close/>
                </a:path>
              </a:pathLst>
            </a:custGeom>
            <a:solidFill>
              <a:srgbClr val="C7695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3" name="Freeform 58"/>
            <p:cNvSpPr>
              <a:spLocks/>
            </p:cNvSpPr>
            <p:nvPr/>
          </p:nvSpPr>
          <p:spPr bwMode="auto">
            <a:xfrm>
              <a:off x="3512" y="3491"/>
              <a:ext cx="145" cy="113"/>
            </a:xfrm>
            <a:custGeom>
              <a:avLst/>
              <a:gdLst>
                <a:gd name="T0" fmla="*/ 100 w 434"/>
                <a:gd name="T1" fmla="*/ 0 h 226"/>
                <a:gd name="T2" fmla="*/ 65 w 434"/>
                <a:gd name="T3" fmla="*/ 10 h 226"/>
                <a:gd name="T4" fmla="*/ 44 w 434"/>
                <a:gd name="T5" fmla="*/ 16 h 226"/>
                <a:gd name="T6" fmla="*/ 12 w 434"/>
                <a:gd name="T7" fmla="*/ 41 h 226"/>
                <a:gd name="T8" fmla="*/ 0 w 434"/>
                <a:gd name="T9" fmla="*/ 57 h 226"/>
                <a:gd name="T10" fmla="*/ 21 w 434"/>
                <a:gd name="T11" fmla="*/ 52 h 226"/>
                <a:gd name="T12" fmla="*/ 53 w 434"/>
                <a:gd name="T13" fmla="*/ 24 h 226"/>
                <a:gd name="T14" fmla="*/ 98 w 434"/>
                <a:gd name="T15" fmla="*/ 20 h 226"/>
                <a:gd name="T16" fmla="*/ 84 w 434"/>
                <a:gd name="T17" fmla="*/ 29 h 226"/>
                <a:gd name="T18" fmla="*/ 54 w 434"/>
                <a:gd name="T19" fmla="*/ 37 h 226"/>
                <a:gd name="T20" fmla="*/ 30 w 434"/>
                <a:gd name="T21" fmla="*/ 70 h 226"/>
                <a:gd name="T22" fmla="*/ 61 w 434"/>
                <a:gd name="T23" fmla="*/ 55 h 226"/>
                <a:gd name="T24" fmla="*/ 101 w 434"/>
                <a:gd name="T25" fmla="*/ 48 h 226"/>
                <a:gd name="T26" fmla="*/ 125 w 434"/>
                <a:gd name="T27" fmla="*/ 60 h 226"/>
                <a:gd name="T28" fmla="*/ 91 w 434"/>
                <a:gd name="T29" fmla="*/ 60 h 226"/>
                <a:gd name="T30" fmla="*/ 67 w 434"/>
                <a:gd name="T31" fmla="*/ 62 h 226"/>
                <a:gd name="T32" fmla="*/ 57 w 434"/>
                <a:gd name="T33" fmla="*/ 84 h 226"/>
                <a:gd name="T34" fmla="*/ 66 w 434"/>
                <a:gd name="T35" fmla="*/ 91 h 226"/>
                <a:gd name="T36" fmla="*/ 89 w 434"/>
                <a:gd name="T37" fmla="*/ 82 h 226"/>
                <a:gd name="T38" fmla="*/ 114 w 434"/>
                <a:gd name="T39" fmla="*/ 81 h 226"/>
                <a:gd name="T40" fmla="*/ 129 w 434"/>
                <a:gd name="T41" fmla="*/ 85 h 226"/>
                <a:gd name="T42" fmla="*/ 120 w 434"/>
                <a:gd name="T43" fmla="*/ 92 h 226"/>
                <a:gd name="T44" fmla="*/ 96 w 434"/>
                <a:gd name="T45" fmla="*/ 92 h 226"/>
                <a:gd name="T46" fmla="*/ 76 w 434"/>
                <a:gd name="T47" fmla="*/ 107 h 226"/>
                <a:gd name="T48" fmla="*/ 96 w 434"/>
                <a:gd name="T49" fmla="*/ 113 h 226"/>
                <a:gd name="T50" fmla="*/ 133 w 434"/>
                <a:gd name="T51" fmla="*/ 105 h 226"/>
                <a:gd name="T52" fmla="*/ 145 w 434"/>
                <a:gd name="T53" fmla="*/ 85 h 226"/>
                <a:gd name="T54" fmla="*/ 138 w 434"/>
                <a:gd name="T55" fmla="*/ 71 h 226"/>
                <a:gd name="T56" fmla="*/ 144 w 434"/>
                <a:gd name="T57" fmla="*/ 58 h 226"/>
                <a:gd name="T58" fmla="*/ 135 w 434"/>
                <a:gd name="T59" fmla="*/ 44 h 226"/>
                <a:gd name="T60" fmla="*/ 135 w 434"/>
                <a:gd name="T61" fmla="*/ 26 h 226"/>
                <a:gd name="T62" fmla="*/ 116 w 434"/>
                <a:gd name="T63" fmla="*/ 15 h 226"/>
                <a:gd name="T64" fmla="*/ 109 w 434"/>
                <a:gd name="T65" fmla="*/ 0 h 226"/>
                <a:gd name="T66" fmla="*/ 109 w 434"/>
                <a:gd name="T67" fmla="*/ 0 h 2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34" h="226">
                  <a:moveTo>
                    <a:pt x="327" y="0"/>
                  </a:moveTo>
                  <a:lnTo>
                    <a:pt x="298" y="0"/>
                  </a:lnTo>
                  <a:lnTo>
                    <a:pt x="251" y="12"/>
                  </a:lnTo>
                  <a:lnTo>
                    <a:pt x="196" y="19"/>
                  </a:lnTo>
                  <a:lnTo>
                    <a:pt x="170" y="20"/>
                  </a:lnTo>
                  <a:lnTo>
                    <a:pt x="132" y="32"/>
                  </a:lnTo>
                  <a:lnTo>
                    <a:pt x="94" y="52"/>
                  </a:lnTo>
                  <a:lnTo>
                    <a:pt x="36" y="82"/>
                  </a:lnTo>
                  <a:lnTo>
                    <a:pt x="14" y="102"/>
                  </a:lnTo>
                  <a:lnTo>
                    <a:pt x="0" y="113"/>
                  </a:lnTo>
                  <a:lnTo>
                    <a:pt x="21" y="119"/>
                  </a:lnTo>
                  <a:lnTo>
                    <a:pt x="64" y="104"/>
                  </a:lnTo>
                  <a:lnTo>
                    <a:pt x="115" y="76"/>
                  </a:lnTo>
                  <a:lnTo>
                    <a:pt x="160" y="47"/>
                  </a:lnTo>
                  <a:lnTo>
                    <a:pt x="206" y="38"/>
                  </a:lnTo>
                  <a:lnTo>
                    <a:pt x="293" y="40"/>
                  </a:lnTo>
                  <a:lnTo>
                    <a:pt x="340" y="46"/>
                  </a:lnTo>
                  <a:lnTo>
                    <a:pt x="252" y="58"/>
                  </a:lnTo>
                  <a:lnTo>
                    <a:pt x="201" y="60"/>
                  </a:lnTo>
                  <a:lnTo>
                    <a:pt x="163" y="74"/>
                  </a:lnTo>
                  <a:lnTo>
                    <a:pt x="89" y="119"/>
                  </a:lnTo>
                  <a:lnTo>
                    <a:pt x="89" y="139"/>
                  </a:lnTo>
                  <a:lnTo>
                    <a:pt x="111" y="150"/>
                  </a:lnTo>
                  <a:lnTo>
                    <a:pt x="184" y="109"/>
                  </a:lnTo>
                  <a:lnTo>
                    <a:pt x="211" y="102"/>
                  </a:lnTo>
                  <a:lnTo>
                    <a:pt x="302" y="95"/>
                  </a:lnTo>
                  <a:lnTo>
                    <a:pt x="330" y="95"/>
                  </a:lnTo>
                  <a:lnTo>
                    <a:pt x="373" y="119"/>
                  </a:lnTo>
                  <a:lnTo>
                    <a:pt x="323" y="118"/>
                  </a:lnTo>
                  <a:lnTo>
                    <a:pt x="271" y="120"/>
                  </a:lnTo>
                  <a:lnTo>
                    <a:pt x="230" y="123"/>
                  </a:lnTo>
                  <a:lnTo>
                    <a:pt x="200" y="124"/>
                  </a:lnTo>
                  <a:lnTo>
                    <a:pt x="173" y="148"/>
                  </a:lnTo>
                  <a:lnTo>
                    <a:pt x="170" y="167"/>
                  </a:lnTo>
                  <a:lnTo>
                    <a:pt x="177" y="181"/>
                  </a:lnTo>
                  <a:lnTo>
                    <a:pt x="198" y="181"/>
                  </a:lnTo>
                  <a:lnTo>
                    <a:pt x="220" y="167"/>
                  </a:lnTo>
                  <a:lnTo>
                    <a:pt x="266" y="164"/>
                  </a:lnTo>
                  <a:lnTo>
                    <a:pt x="289" y="160"/>
                  </a:lnTo>
                  <a:lnTo>
                    <a:pt x="342" y="162"/>
                  </a:lnTo>
                  <a:lnTo>
                    <a:pt x="370" y="165"/>
                  </a:lnTo>
                  <a:lnTo>
                    <a:pt x="387" y="170"/>
                  </a:lnTo>
                  <a:lnTo>
                    <a:pt x="376" y="181"/>
                  </a:lnTo>
                  <a:lnTo>
                    <a:pt x="359" y="183"/>
                  </a:lnTo>
                  <a:lnTo>
                    <a:pt x="330" y="183"/>
                  </a:lnTo>
                  <a:lnTo>
                    <a:pt x="286" y="183"/>
                  </a:lnTo>
                  <a:lnTo>
                    <a:pt x="238" y="198"/>
                  </a:lnTo>
                  <a:lnTo>
                    <a:pt x="227" y="213"/>
                  </a:lnTo>
                  <a:lnTo>
                    <a:pt x="255" y="224"/>
                  </a:lnTo>
                  <a:lnTo>
                    <a:pt x="286" y="226"/>
                  </a:lnTo>
                  <a:lnTo>
                    <a:pt x="346" y="216"/>
                  </a:lnTo>
                  <a:lnTo>
                    <a:pt x="397" y="209"/>
                  </a:lnTo>
                  <a:lnTo>
                    <a:pt x="422" y="198"/>
                  </a:lnTo>
                  <a:lnTo>
                    <a:pt x="434" y="170"/>
                  </a:lnTo>
                  <a:lnTo>
                    <a:pt x="424" y="157"/>
                  </a:lnTo>
                  <a:lnTo>
                    <a:pt x="412" y="141"/>
                  </a:lnTo>
                  <a:lnTo>
                    <a:pt x="429" y="134"/>
                  </a:lnTo>
                  <a:lnTo>
                    <a:pt x="431" y="116"/>
                  </a:lnTo>
                  <a:lnTo>
                    <a:pt x="429" y="103"/>
                  </a:lnTo>
                  <a:lnTo>
                    <a:pt x="404" y="87"/>
                  </a:lnTo>
                  <a:lnTo>
                    <a:pt x="415" y="71"/>
                  </a:lnTo>
                  <a:lnTo>
                    <a:pt x="404" y="52"/>
                  </a:lnTo>
                  <a:lnTo>
                    <a:pt x="384" y="41"/>
                  </a:lnTo>
                  <a:lnTo>
                    <a:pt x="347" y="30"/>
                  </a:lnTo>
                  <a:lnTo>
                    <a:pt x="337" y="8"/>
                  </a:lnTo>
                  <a:lnTo>
                    <a:pt x="327" y="0"/>
                  </a:lnTo>
                  <a:close/>
                </a:path>
              </a:pathLst>
            </a:custGeom>
            <a:solidFill>
              <a:srgbClr val="FFB5A8"/>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4" name="Freeform 59"/>
            <p:cNvSpPr>
              <a:spLocks/>
            </p:cNvSpPr>
            <p:nvPr/>
          </p:nvSpPr>
          <p:spPr bwMode="auto">
            <a:xfrm>
              <a:off x="3804" y="2916"/>
              <a:ext cx="124" cy="163"/>
            </a:xfrm>
            <a:custGeom>
              <a:avLst/>
              <a:gdLst>
                <a:gd name="T0" fmla="*/ 4 w 371"/>
                <a:gd name="T1" fmla="*/ 101 h 328"/>
                <a:gd name="T2" fmla="*/ 29 w 371"/>
                <a:gd name="T3" fmla="*/ 151 h 328"/>
                <a:gd name="T4" fmla="*/ 49 w 371"/>
                <a:gd name="T5" fmla="*/ 163 h 328"/>
                <a:gd name="T6" fmla="*/ 105 w 371"/>
                <a:gd name="T7" fmla="*/ 147 h 328"/>
                <a:gd name="T8" fmla="*/ 124 w 371"/>
                <a:gd name="T9" fmla="*/ 99 h 328"/>
                <a:gd name="T10" fmla="*/ 91 w 371"/>
                <a:gd name="T11" fmla="*/ 28 h 328"/>
                <a:gd name="T12" fmla="*/ 61 w 371"/>
                <a:gd name="T13" fmla="*/ 0 h 328"/>
                <a:gd name="T14" fmla="*/ 0 w 371"/>
                <a:gd name="T15" fmla="*/ 64 h 328"/>
                <a:gd name="T16" fmla="*/ 4 w 371"/>
                <a:gd name="T17" fmla="*/ 101 h 328"/>
                <a:gd name="T18" fmla="*/ 4 w 371"/>
                <a:gd name="T19" fmla="*/ 101 h 328"/>
                <a:gd name="T20" fmla="*/ 4 w 371"/>
                <a:gd name="T21" fmla="*/ 101 h 32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1" h="328">
                  <a:moveTo>
                    <a:pt x="11" y="203"/>
                  </a:moveTo>
                  <a:lnTo>
                    <a:pt x="87" y="304"/>
                  </a:lnTo>
                  <a:lnTo>
                    <a:pt x="148" y="328"/>
                  </a:lnTo>
                  <a:lnTo>
                    <a:pt x="315" y="296"/>
                  </a:lnTo>
                  <a:lnTo>
                    <a:pt x="371" y="199"/>
                  </a:lnTo>
                  <a:lnTo>
                    <a:pt x="272" y="56"/>
                  </a:lnTo>
                  <a:lnTo>
                    <a:pt x="184" y="0"/>
                  </a:lnTo>
                  <a:lnTo>
                    <a:pt x="0" y="129"/>
                  </a:lnTo>
                  <a:lnTo>
                    <a:pt x="11" y="203"/>
                  </a:lnTo>
                  <a:close/>
                </a:path>
              </a:pathLst>
            </a:custGeom>
            <a:solidFill>
              <a:srgbClr val="E57F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5" name="Freeform 60"/>
            <p:cNvSpPr>
              <a:spLocks/>
            </p:cNvSpPr>
            <p:nvPr/>
          </p:nvSpPr>
          <p:spPr bwMode="auto">
            <a:xfrm>
              <a:off x="3806" y="2919"/>
              <a:ext cx="125" cy="235"/>
            </a:xfrm>
            <a:custGeom>
              <a:avLst/>
              <a:gdLst>
                <a:gd name="T0" fmla="*/ 64 w 374"/>
                <a:gd name="T1" fmla="*/ 19 h 471"/>
                <a:gd name="T2" fmla="*/ 64 w 374"/>
                <a:gd name="T3" fmla="*/ 68 h 471"/>
                <a:gd name="T4" fmla="*/ 71 w 374"/>
                <a:gd name="T5" fmla="*/ 62 h 471"/>
                <a:gd name="T6" fmla="*/ 69 w 374"/>
                <a:gd name="T7" fmla="*/ 78 h 471"/>
                <a:gd name="T8" fmla="*/ 77 w 374"/>
                <a:gd name="T9" fmla="*/ 73 h 471"/>
                <a:gd name="T10" fmla="*/ 77 w 374"/>
                <a:gd name="T11" fmla="*/ 92 h 471"/>
                <a:gd name="T12" fmla="*/ 104 w 374"/>
                <a:gd name="T13" fmla="*/ 83 h 471"/>
                <a:gd name="T14" fmla="*/ 86 w 374"/>
                <a:gd name="T15" fmla="*/ 104 h 471"/>
                <a:gd name="T16" fmla="*/ 68 w 374"/>
                <a:gd name="T17" fmla="*/ 120 h 471"/>
                <a:gd name="T18" fmla="*/ 80 w 374"/>
                <a:gd name="T19" fmla="*/ 122 h 471"/>
                <a:gd name="T20" fmla="*/ 61 w 374"/>
                <a:gd name="T21" fmla="*/ 135 h 471"/>
                <a:gd name="T22" fmla="*/ 44 w 374"/>
                <a:gd name="T23" fmla="*/ 140 h 471"/>
                <a:gd name="T24" fmla="*/ 61 w 374"/>
                <a:gd name="T25" fmla="*/ 124 h 471"/>
                <a:gd name="T26" fmla="*/ 44 w 374"/>
                <a:gd name="T27" fmla="*/ 129 h 471"/>
                <a:gd name="T28" fmla="*/ 29 w 374"/>
                <a:gd name="T29" fmla="*/ 130 h 471"/>
                <a:gd name="T30" fmla="*/ 13 w 374"/>
                <a:gd name="T31" fmla="*/ 123 h 471"/>
                <a:gd name="T32" fmla="*/ 26 w 374"/>
                <a:gd name="T33" fmla="*/ 148 h 471"/>
                <a:gd name="T34" fmla="*/ 27 w 374"/>
                <a:gd name="T35" fmla="*/ 177 h 471"/>
                <a:gd name="T36" fmla="*/ 34 w 374"/>
                <a:gd name="T37" fmla="*/ 207 h 471"/>
                <a:gd name="T38" fmla="*/ 73 w 374"/>
                <a:gd name="T39" fmla="*/ 235 h 471"/>
                <a:gd name="T40" fmla="*/ 91 w 374"/>
                <a:gd name="T41" fmla="*/ 199 h 471"/>
                <a:gd name="T42" fmla="*/ 125 w 374"/>
                <a:gd name="T43" fmla="*/ 101 h 471"/>
                <a:gd name="T44" fmla="*/ 113 w 374"/>
                <a:gd name="T45" fmla="*/ 63 h 471"/>
                <a:gd name="T46" fmla="*/ 90 w 374"/>
                <a:gd name="T47" fmla="*/ 20 h 471"/>
                <a:gd name="T48" fmla="*/ 68 w 374"/>
                <a:gd name="T49" fmla="*/ 0 h 471"/>
                <a:gd name="T50" fmla="*/ 52 w 374"/>
                <a:gd name="T51" fmla="*/ 0 h 471"/>
                <a:gd name="T52" fmla="*/ 27 w 374"/>
                <a:gd name="T53" fmla="*/ 48 h 471"/>
                <a:gd name="T54" fmla="*/ 0 w 374"/>
                <a:gd name="T55" fmla="*/ 92 h 471"/>
                <a:gd name="T56" fmla="*/ 40 w 374"/>
                <a:gd name="T57" fmla="*/ 110 h 471"/>
                <a:gd name="T58" fmla="*/ 21 w 374"/>
                <a:gd name="T59" fmla="*/ 93 h 471"/>
                <a:gd name="T60" fmla="*/ 51 w 374"/>
                <a:gd name="T61" fmla="*/ 96 h 471"/>
                <a:gd name="T62" fmla="*/ 43 w 374"/>
                <a:gd name="T63" fmla="*/ 87 h 471"/>
                <a:gd name="T64" fmla="*/ 64 w 374"/>
                <a:gd name="T65" fmla="*/ 78 h 471"/>
                <a:gd name="T66" fmla="*/ 48 w 374"/>
                <a:gd name="T67" fmla="*/ 68 h 471"/>
                <a:gd name="T68" fmla="*/ 49 w 374"/>
                <a:gd name="T69" fmla="*/ 53 h 471"/>
                <a:gd name="T70" fmla="*/ 64 w 374"/>
                <a:gd name="T71" fmla="*/ 19 h 471"/>
                <a:gd name="T72" fmla="*/ 64 w 374"/>
                <a:gd name="T73" fmla="*/ 19 h 471"/>
                <a:gd name="T74" fmla="*/ 64 w 374"/>
                <a:gd name="T75" fmla="*/ 19 h 47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74" h="471">
                  <a:moveTo>
                    <a:pt x="190" y="39"/>
                  </a:moveTo>
                  <a:lnTo>
                    <a:pt x="190" y="137"/>
                  </a:lnTo>
                  <a:lnTo>
                    <a:pt x="211" y="125"/>
                  </a:lnTo>
                  <a:lnTo>
                    <a:pt x="206" y="157"/>
                  </a:lnTo>
                  <a:lnTo>
                    <a:pt x="231" y="146"/>
                  </a:lnTo>
                  <a:lnTo>
                    <a:pt x="231" y="185"/>
                  </a:lnTo>
                  <a:lnTo>
                    <a:pt x="310" y="167"/>
                  </a:lnTo>
                  <a:lnTo>
                    <a:pt x="257" y="208"/>
                  </a:lnTo>
                  <a:lnTo>
                    <a:pt x="204" y="240"/>
                  </a:lnTo>
                  <a:lnTo>
                    <a:pt x="240" y="244"/>
                  </a:lnTo>
                  <a:lnTo>
                    <a:pt x="184" y="270"/>
                  </a:lnTo>
                  <a:lnTo>
                    <a:pt x="132" y="280"/>
                  </a:lnTo>
                  <a:lnTo>
                    <a:pt x="184" y="248"/>
                  </a:lnTo>
                  <a:lnTo>
                    <a:pt x="132" y="258"/>
                  </a:lnTo>
                  <a:lnTo>
                    <a:pt x="88" y="260"/>
                  </a:lnTo>
                  <a:lnTo>
                    <a:pt x="38" y="246"/>
                  </a:lnTo>
                  <a:lnTo>
                    <a:pt x="78" y="296"/>
                  </a:lnTo>
                  <a:lnTo>
                    <a:pt x="80" y="354"/>
                  </a:lnTo>
                  <a:lnTo>
                    <a:pt x="102" y="415"/>
                  </a:lnTo>
                  <a:lnTo>
                    <a:pt x="217" y="471"/>
                  </a:lnTo>
                  <a:lnTo>
                    <a:pt x="271" y="399"/>
                  </a:lnTo>
                  <a:lnTo>
                    <a:pt x="374" y="202"/>
                  </a:lnTo>
                  <a:lnTo>
                    <a:pt x="337" y="127"/>
                  </a:lnTo>
                  <a:lnTo>
                    <a:pt x="269" y="41"/>
                  </a:lnTo>
                  <a:lnTo>
                    <a:pt x="204" y="0"/>
                  </a:lnTo>
                  <a:lnTo>
                    <a:pt x="155" y="0"/>
                  </a:lnTo>
                  <a:lnTo>
                    <a:pt x="80" y="97"/>
                  </a:lnTo>
                  <a:lnTo>
                    <a:pt x="0" y="185"/>
                  </a:lnTo>
                  <a:lnTo>
                    <a:pt x="119" y="221"/>
                  </a:lnTo>
                  <a:lnTo>
                    <a:pt x="64" y="187"/>
                  </a:lnTo>
                  <a:lnTo>
                    <a:pt x="152" y="193"/>
                  </a:lnTo>
                  <a:lnTo>
                    <a:pt x="129" y="174"/>
                  </a:lnTo>
                  <a:lnTo>
                    <a:pt x="190" y="157"/>
                  </a:lnTo>
                  <a:lnTo>
                    <a:pt x="143" y="137"/>
                  </a:lnTo>
                  <a:lnTo>
                    <a:pt x="146" y="107"/>
                  </a:lnTo>
                  <a:lnTo>
                    <a:pt x="190" y="39"/>
                  </a:lnTo>
                  <a:close/>
                </a:path>
              </a:pathLst>
            </a:custGeom>
            <a:solidFill>
              <a:srgbClr val="B24C1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 name="Freeform 61"/>
            <p:cNvSpPr>
              <a:spLocks/>
            </p:cNvSpPr>
            <p:nvPr/>
          </p:nvSpPr>
          <p:spPr bwMode="auto">
            <a:xfrm>
              <a:off x="3745" y="2875"/>
              <a:ext cx="107" cy="92"/>
            </a:xfrm>
            <a:custGeom>
              <a:avLst/>
              <a:gdLst>
                <a:gd name="T0" fmla="*/ 0 w 321"/>
                <a:gd name="T1" fmla="*/ 27 h 184"/>
                <a:gd name="T2" fmla="*/ 62 w 321"/>
                <a:gd name="T3" fmla="*/ 92 h 184"/>
                <a:gd name="T4" fmla="*/ 88 w 321"/>
                <a:gd name="T5" fmla="*/ 80 h 184"/>
                <a:gd name="T6" fmla="*/ 107 w 321"/>
                <a:gd name="T7" fmla="*/ 49 h 184"/>
                <a:gd name="T8" fmla="*/ 94 w 321"/>
                <a:gd name="T9" fmla="*/ 10 h 184"/>
                <a:gd name="T10" fmla="*/ 29 w 321"/>
                <a:gd name="T11" fmla="*/ 0 h 184"/>
                <a:gd name="T12" fmla="*/ 0 w 321"/>
                <a:gd name="T13" fmla="*/ 27 h 184"/>
                <a:gd name="T14" fmla="*/ 0 w 321"/>
                <a:gd name="T15" fmla="*/ 27 h 184"/>
                <a:gd name="T16" fmla="*/ 0 w 321"/>
                <a:gd name="T17" fmla="*/ 27 h 1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1" h="184">
                  <a:moveTo>
                    <a:pt x="0" y="53"/>
                  </a:moveTo>
                  <a:lnTo>
                    <a:pt x="187" y="184"/>
                  </a:lnTo>
                  <a:lnTo>
                    <a:pt x="265" y="160"/>
                  </a:lnTo>
                  <a:lnTo>
                    <a:pt x="321" y="98"/>
                  </a:lnTo>
                  <a:lnTo>
                    <a:pt x="282" y="19"/>
                  </a:lnTo>
                  <a:lnTo>
                    <a:pt x="88" y="0"/>
                  </a:lnTo>
                  <a:lnTo>
                    <a:pt x="0" y="53"/>
                  </a:lnTo>
                  <a:close/>
                </a:path>
              </a:pathLst>
            </a:custGeom>
            <a:solidFill>
              <a:srgbClr val="E57F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 name="Freeform 62"/>
            <p:cNvSpPr>
              <a:spLocks/>
            </p:cNvSpPr>
            <p:nvPr/>
          </p:nvSpPr>
          <p:spPr bwMode="auto">
            <a:xfrm>
              <a:off x="3756" y="2896"/>
              <a:ext cx="102" cy="65"/>
            </a:xfrm>
            <a:custGeom>
              <a:avLst/>
              <a:gdLst>
                <a:gd name="T0" fmla="*/ 0 w 304"/>
                <a:gd name="T1" fmla="*/ 12 h 128"/>
                <a:gd name="T2" fmla="*/ 52 w 304"/>
                <a:gd name="T3" fmla="*/ 29 h 128"/>
                <a:gd name="T4" fmla="*/ 73 w 304"/>
                <a:gd name="T5" fmla="*/ 15 h 128"/>
                <a:gd name="T6" fmla="*/ 71 w 304"/>
                <a:gd name="T7" fmla="*/ 30 h 128"/>
                <a:gd name="T8" fmla="*/ 79 w 304"/>
                <a:gd name="T9" fmla="*/ 13 h 128"/>
                <a:gd name="T10" fmla="*/ 83 w 304"/>
                <a:gd name="T11" fmla="*/ 0 h 128"/>
                <a:gd name="T12" fmla="*/ 102 w 304"/>
                <a:gd name="T13" fmla="*/ 13 h 128"/>
                <a:gd name="T14" fmla="*/ 89 w 304"/>
                <a:gd name="T15" fmla="*/ 58 h 128"/>
                <a:gd name="T16" fmla="*/ 58 w 304"/>
                <a:gd name="T17" fmla="*/ 65 h 128"/>
                <a:gd name="T18" fmla="*/ 0 w 304"/>
                <a:gd name="T19" fmla="*/ 12 h 128"/>
                <a:gd name="T20" fmla="*/ 0 w 304"/>
                <a:gd name="T21" fmla="*/ 12 h 128"/>
                <a:gd name="T22" fmla="*/ 0 w 304"/>
                <a:gd name="T23" fmla="*/ 12 h 1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04" h="128">
                  <a:moveTo>
                    <a:pt x="0" y="23"/>
                  </a:moveTo>
                  <a:lnTo>
                    <a:pt x="155" y="57"/>
                  </a:lnTo>
                  <a:lnTo>
                    <a:pt x="219" y="30"/>
                  </a:lnTo>
                  <a:lnTo>
                    <a:pt x="213" y="60"/>
                  </a:lnTo>
                  <a:lnTo>
                    <a:pt x="234" y="26"/>
                  </a:lnTo>
                  <a:lnTo>
                    <a:pt x="246" y="0"/>
                  </a:lnTo>
                  <a:lnTo>
                    <a:pt x="304" y="25"/>
                  </a:lnTo>
                  <a:lnTo>
                    <a:pt x="264" y="115"/>
                  </a:lnTo>
                  <a:lnTo>
                    <a:pt x="172" y="128"/>
                  </a:lnTo>
                  <a:lnTo>
                    <a:pt x="0" y="23"/>
                  </a:lnTo>
                  <a:close/>
                </a:path>
              </a:pathLst>
            </a:custGeom>
            <a:solidFill>
              <a:srgbClr val="B24C1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 name="Freeform 63"/>
            <p:cNvSpPr>
              <a:spLocks/>
            </p:cNvSpPr>
            <p:nvPr/>
          </p:nvSpPr>
          <p:spPr bwMode="auto">
            <a:xfrm>
              <a:off x="3703" y="2921"/>
              <a:ext cx="72" cy="68"/>
            </a:xfrm>
            <a:custGeom>
              <a:avLst/>
              <a:gdLst>
                <a:gd name="T0" fmla="*/ 42 w 217"/>
                <a:gd name="T1" fmla="*/ 61 h 136"/>
                <a:gd name="T2" fmla="*/ 0 w 217"/>
                <a:gd name="T3" fmla="*/ 65 h 136"/>
                <a:gd name="T4" fmla="*/ 28 w 217"/>
                <a:gd name="T5" fmla="*/ 43 h 136"/>
                <a:gd name="T6" fmla="*/ 33 w 217"/>
                <a:gd name="T7" fmla="*/ 13 h 136"/>
                <a:gd name="T8" fmla="*/ 48 w 217"/>
                <a:gd name="T9" fmla="*/ 0 h 136"/>
                <a:gd name="T10" fmla="*/ 71 w 217"/>
                <a:gd name="T11" fmla="*/ 6 h 136"/>
                <a:gd name="T12" fmla="*/ 72 w 217"/>
                <a:gd name="T13" fmla="*/ 44 h 136"/>
                <a:gd name="T14" fmla="*/ 69 w 217"/>
                <a:gd name="T15" fmla="*/ 68 h 136"/>
                <a:gd name="T16" fmla="*/ 42 w 217"/>
                <a:gd name="T17" fmla="*/ 61 h 136"/>
                <a:gd name="T18" fmla="*/ 42 w 217"/>
                <a:gd name="T19" fmla="*/ 61 h 136"/>
                <a:gd name="T20" fmla="*/ 42 w 217"/>
                <a:gd name="T21" fmla="*/ 61 h 1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7" h="136">
                  <a:moveTo>
                    <a:pt x="126" y="122"/>
                  </a:moveTo>
                  <a:lnTo>
                    <a:pt x="0" y="130"/>
                  </a:lnTo>
                  <a:lnTo>
                    <a:pt x="85" y="86"/>
                  </a:lnTo>
                  <a:lnTo>
                    <a:pt x="100" y="25"/>
                  </a:lnTo>
                  <a:lnTo>
                    <a:pt x="146" y="0"/>
                  </a:lnTo>
                  <a:lnTo>
                    <a:pt x="214" y="11"/>
                  </a:lnTo>
                  <a:lnTo>
                    <a:pt x="217" y="88"/>
                  </a:lnTo>
                  <a:lnTo>
                    <a:pt x="207" y="136"/>
                  </a:lnTo>
                  <a:lnTo>
                    <a:pt x="126" y="122"/>
                  </a:lnTo>
                  <a:close/>
                </a:path>
              </a:pathLst>
            </a:custGeom>
            <a:solidFill>
              <a:srgbClr val="B24C1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 name="Freeform 64"/>
            <p:cNvSpPr>
              <a:spLocks/>
            </p:cNvSpPr>
            <p:nvPr/>
          </p:nvSpPr>
          <p:spPr bwMode="auto">
            <a:xfrm>
              <a:off x="3684" y="2925"/>
              <a:ext cx="72" cy="67"/>
            </a:xfrm>
            <a:custGeom>
              <a:avLst/>
              <a:gdLst>
                <a:gd name="T0" fmla="*/ 48 w 216"/>
                <a:gd name="T1" fmla="*/ 2 h 135"/>
                <a:gd name="T2" fmla="*/ 64 w 216"/>
                <a:gd name="T3" fmla="*/ 0 h 135"/>
                <a:gd name="T4" fmla="*/ 72 w 216"/>
                <a:gd name="T5" fmla="*/ 4 h 135"/>
                <a:gd name="T6" fmla="*/ 59 w 216"/>
                <a:gd name="T7" fmla="*/ 6 h 135"/>
                <a:gd name="T8" fmla="*/ 68 w 216"/>
                <a:gd name="T9" fmla="*/ 15 h 135"/>
                <a:gd name="T10" fmla="*/ 56 w 216"/>
                <a:gd name="T11" fmla="*/ 19 h 135"/>
                <a:gd name="T12" fmla="*/ 69 w 216"/>
                <a:gd name="T13" fmla="*/ 27 h 135"/>
                <a:gd name="T14" fmla="*/ 52 w 216"/>
                <a:gd name="T15" fmla="*/ 31 h 135"/>
                <a:gd name="T16" fmla="*/ 59 w 216"/>
                <a:gd name="T17" fmla="*/ 45 h 135"/>
                <a:gd name="T18" fmla="*/ 43 w 216"/>
                <a:gd name="T19" fmla="*/ 51 h 135"/>
                <a:gd name="T20" fmla="*/ 22 w 216"/>
                <a:gd name="T21" fmla="*/ 67 h 135"/>
                <a:gd name="T22" fmla="*/ 0 w 216"/>
                <a:gd name="T23" fmla="*/ 67 h 135"/>
                <a:gd name="T24" fmla="*/ 30 w 216"/>
                <a:gd name="T25" fmla="*/ 12 h 135"/>
                <a:gd name="T26" fmla="*/ 48 w 216"/>
                <a:gd name="T27" fmla="*/ 2 h 135"/>
                <a:gd name="T28" fmla="*/ 48 w 216"/>
                <a:gd name="T29" fmla="*/ 2 h 135"/>
                <a:gd name="T30" fmla="*/ 48 w 216"/>
                <a:gd name="T31" fmla="*/ 2 h 13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6" h="135">
                  <a:moveTo>
                    <a:pt x="143" y="5"/>
                  </a:moveTo>
                  <a:lnTo>
                    <a:pt x="193" y="0"/>
                  </a:lnTo>
                  <a:lnTo>
                    <a:pt x="216" y="9"/>
                  </a:lnTo>
                  <a:lnTo>
                    <a:pt x="177" y="13"/>
                  </a:lnTo>
                  <a:lnTo>
                    <a:pt x="204" y="30"/>
                  </a:lnTo>
                  <a:lnTo>
                    <a:pt x="169" y="39"/>
                  </a:lnTo>
                  <a:lnTo>
                    <a:pt x="207" y="54"/>
                  </a:lnTo>
                  <a:lnTo>
                    <a:pt x="155" y="62"/>
                  </a:lnTo>
                  <a:lnTo>
                    <a:pt x="177" y="90"/>
                  </a:lnTo>
                  <a:lnTo>
                    <a:pt x="128" y="103"/>
                  </a:lnTo>
                  <a:lnTo>
                    <a:pt x="67" y="135"/>
                  </a:lnTo>
                  <a:lnTo>
                    <a:pt x="0" y="135"/>
                  </a:lnTo>
                  <a:lnTo>
                    <a:pt x="90" y="24"/>
                  </a:lnTo>
                  <a:lnTo>
                    <a:pt x="143" y="5"/>
                  </a:lnTo>
                  <a:close/>
                </a:path>
              </a:pathLst>
            </a:custGeom>
            <a:solidFill>
              <a:srgbClr val="E57F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0" name="Freeform 65"/>
            <p:cNvSpPr>
              <a:spLocks/>
            </p:cNvSpPr>
            <p:nvPr/>
          </p:nvSpPr>
          <p:spPr bwMode="auto">
            <a:xfrm>
              <a:off x="3693" y="2922"/>
              <a:ext cx="54" cy="67"/>
            </a:xfrm>
            <a:custGeom>
              <a:avLst/>
              <a:gdLst>
                <a:gd name="T0" fmla="*/ 6 w 161"/>
                <a:gd name="T1" fmla="*/ 67 h 134"/>
                <a:gd name="T2" fmla="*/ 29 w 161"/>
                <a:gd name="T3" fmla="*/ 49 h 134"/>
                <a:gd name="T4" fmla="*/ 42 w 161"/>
                <a:gd name="T5" fmla="*/ 43 h 134"/>
                <a:gd name="T6" fmla="*/ 28 w 161"/>
                <a:gd name="T7" fmla="*/ 31 h 134"/>
                <a:gd name="T8" fmla="*/ 40 w 161"/>
                <a:gd name="T9" fmla="*/ 26 h 134"/>
                <a:gd name="T10" fmla="*/ 37 w 161"/>
                <a:gd name="T11" fmla="*/ 18 h 134"/>
                <a:gd name="T12" fmla="*/ 54 w 161"/>
                <a:gd name="T13" fmla="*/ 10 h 134"/>
                <a:gd name="T14" fmla="*/ 43 w 161"/>
                <a:gd name="T15" fmla="*/ 0 h 134"/>
                <a:gd name="T16" fmla="*/ 0 w 161"/>
                <a:gd name="T17" fmla="*/ 34 h 134"/>
                <a:gd name="T18" fmla="*/ 6 w 161"/>
                <a:gd name="T19" fmla="*/ 67 h 134"/>
                <a:gd name="T20" fmla="*/ 6 w 161"/>
                <a:gd name="T21" fmla="*/ 67 h 134"/>
                <a:gd name="T22" fmla="*/ 6 w 161"/>
                <a:gd name="T23" fmla="*/ 67 h 1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61" h="134">
                  <a:moveTo>
                    <a:pt x="18" y="134"/>
                  </a:moveTo>
                  <a:lnTo>
                    <a:pt x="85" y="98"/>
                  </a:lnTo>
                  <a:lnTo>
                    <a:pt x="126" y="86"/>
                  </a:lnTo>
                  <a:lnTo>
                    <a:pt x="82" y="62"/>
                  </a:lnTo>
                  <a:lnTo>
                    <a:pt x="120" y="51"/>
                  </a:lnTo>
                  <a:lnTo>
                    <a:pt x="109" y="36"/>
                  </a:lnTo>
                  <a:lnTo>
                    <a:pt x="161" y="19"/>
                  </a:lnTo>
                  <a:lnTo>
                    <a:pt x="129" y="0"/>
                  </a:lnTo>
                  <a:lnTo>
                    <a:pt x="0" y="68"/>
                  </a:lnTo>
                  <a:lnTo>
                    <a:pt x="18" y="134"/>
                  </a:lnTo>
                  <a:close/>
                </a:path>
              </a:pathLst>
            </a:custGeom>
            <a:solidFill>
              <a:srgbClr val="FFA64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1" name="Freeform 66"/>
            <p:cNvSpPr>
              <a:spLocks/>
            </p:cNvSpPr>
            <p:nvPr/>
          </p:nvSpPr>
          <p:spPr bwMode="auto">
            <a:xfrm>
              <a:off x="3647" y="2866"/>
              <a:ext cx="206" cy="138"/>
            </a:xfrm>
            <a:custGeom>
              <a:avLst/>
              <a:gdLst>
                <a:gd name="T0" fmla="*/ 14 w 616"/>
                <a:gd name="T1" fmla="*/ 131 h 276"/>
                <a:gd name="T2" fmla="*/ 0 w 616"/>
                <a:gd name="T3" fmla="*/ 112 h 276"/>
                <a:gd name="T4" fmla="*/ 16 w 616"/>
                <a:gd name="T5" fmla="*/ 90 h 276"/>
                <a:gd name="T6" fmla="*/ 18 w 616"/>
                <a:gd name="T7" fmla="*/ 55 h 276"/>
                <a:gd name="T8" fmla="*/ 36 w 616"/>
                <a:gd name="T9" fmla="*/ 29 h 276"/>
                <a:gd name="T10" fmla="*/ 69 w 616"/>
                <a:gd name="T11" fmla="*/ 20 h 276"/>
                <a:gd name="T12" fmla="*/ 87 w 616"/>
                <a:gd name="T13" fmla="*/ 0 h 276"/>
                <a:gd name="T14" fmla="*/ 123 w 616"/>
                <a:gd name="T15" fmla="*/ 4 h 276"/>
                <a:gd name="T16" fmla="*/ 161 w 616"/>
                <a:gd name="T17" fmla="*/ 4 h 276"/>
                <a:gd name="T18" fmla="*/ 185 w 616"/>
                <a:gd name="T19" fmla="*/ 12 h 276"/>
                <a:gd name="T20" fmla="*/ 206 w 616"/>
                <a:gd name="T21" fmla="*/ 35 h 276"/>
                <a:gd name="T22" fmla="*/ 184 w 616"/>
                <a:gd name="T23" fmla="*/ 24 h 276"/>
                <a:gd name="T24" fmla="*/ 182 w 616"/>
                <a:gd name="T25" fmla="*/ 37 h 276"/>
                <a:gd name="T26" fmla="*/ 170 w 616"/>
                <a:gd name="T27" fmla="*/ 26 h 276"/>
                <a:gd name="T28" fmla="*/ 165 w 616"/>
                <a:gd name="T29" fmla="*/ 47 h 276"/>
                <a:gd name="T30" fmla="*/ 143 w 616"/>
                <a:gd name="T31" fmla="*/ 31 h 276"/>
                <a:gd name="T32" fmla="*/ 118 w 616"/>
                <a:gd name="T33" fmla="*/ 31 h 276"/>
                <a:gd name="T34" fmla="*/ 126 w 616"/>
                <a:gd name="T35" fmla="*/ 39 h 276"/>
                <a:gd name="T36" fmla="*/ 118 w 616"/>
                <a:gd name="T37" fmla="*/ 53 h 276"/>
                <a:gd name="T38" fmla="*/ 94 w 616"/>
                <a:gd name="T39" fmla="*/ 63 h 276"/>
                <a:gd name="T40" fmla="*/ 70 w 616"/>
                <a:gd name="T41" fmla="*/ 79 h 276"/>
                <a:gd name="T42" fmla="*/ 71 w 616"/>
                <a:gd name="T43" fmla="*/ 90 h 276"/>
                <a:gd name="T44" fmla="*/ 60 w 616"/>
                <a:gd name="T45" fmla="*/ 104 h 276"/>
                <a:gd name="T46" fmla="*/ 43 w 616"/>
                <a:gd name="T47" fmla="*/ 126 h 276"/>
                <a:gd name="T48" fmla="*/ 32 w 616"/>
                <a:gd name="T49" fmla="*/ 138 h 276"/>
                <a:gd name="T50" fmla="*/ 14 w 616"/>
                <a:gd name="T51" fmla="*/ 131 h 276"/>
                <a:gd name="T52" fmla="*/ 14 w 616"/>
                <a:gd name="T53" fmla="*/ 131 h 276"/>
                <a:gd name="T54" fmla="*/ 14 w 616"/>
                <a:gd name="T55" fmla="*/ 131 h 27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16" h="276">
                  <a:moveTo>
                    <a:pt x="41" y="261"/>
                  </a:moveTo>
                  <a:lnTo>
                    <a:pt x="0" y="223"/>
                  </a:lnTo>
                  <a:lnTo>
                    <a:pt x="47" y="179"/>
                  </a:lnTo>
                  <a:lnTo>
                    <a:pt x="53" y="109"/>
                  </a:lnTo>
                  <a:lnTo>
                    <a:pt x="108" y="58"/>
                  </a:lnTo>
                  <a:lnTo>
                    <a:pt x="206" y="40"/>
                  </a:lnTo>
                  <a:lnTo>
                    <a:pt x="261" y="0"/>
                  </a:lnTo>
                  <a:lnTo>
                    <a:pt x="369" y="8"/>
                  </a:lnTo>
                  <a:lnTo>
                    <a:pt x="480" y="8"/>
                  </a:lnTo>
                  <a:lnTo>
                    <a:pt x="554" y="24"/>
                  </a:lnTo>
                  <a:lnTo>
                    <a:pt x="616" y="70"/>
                  </a:lnTo>
                  <a:lnTo>
                    <a:pt x="551" y="48"/>
                  </a:lnTo>
                  <a:lnTo>
                    <a:pt x="543" y="74"/>
                  </a:lnTo>
                  <a:lnTo>
                    <a:pt x="509" y="52"/>
                  </a:lnTo>
                  <a:lnTo>
                    <a:pt x="493" y="94"/>
                  </a:lnTo>
                  <a:lnTo>
                    <a:pt x="428" y="62"/>
                  </a:lnTo>
                  <a:lnTo>
                    <a:pt x="352" y="62"/>
                  </a:lnTo>
                  <a:lnTo>
                    <a:pt x="376" y="78"/>
                  </a:lnTo>
                  <a:lnTo>
                    <a:pt x="354" y="106"/>
                  </a:lnTo>
                  <a:lnTo>
                    <a:pt x="281" y="126"/>
                  </a:lnTo>
                  <a:lnTo>
                    <a:pt x="208" y="158"/>
                  </a:lnTo>
                  <a:lnTo>
                    <a:pt x="211" y="179"/>
                  </a:lnTo>
                  <a:lnTo>
                    <a:pt x="179" y="207"/>
                  </a:lnTo>
                  <a:lnTo>
                    <a:pt x="129" y="252"/>
                  </a:lnTo>
                  <a:lnTo>
                    <a:pt x="97" y="276"/>
                  </a:lnTo>
                  <a:lnTo>
                    <a:pt x="41" y="261"/>
                  </a:lnTo>
                  <a:close/>
                </a:path>
              </a:pathLst>
            </a:custGeom>
            <a:solidFill>
              <a:srgbClr val="B24C1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2" name="Freeform 67"/>
            <p:cNvSpPr>
              <a:spLocks/>
            </p:cNvSpPr>
            <p:nvPr/>
          </p:nvSpPr>
          <p:spPr bwMode="auto">
            <a:xfrm>
              <a:off x="3644" y="2992"/>
              <a:ext cx="88" cy="66"/>
            </a:xfrm>
            <a:custGeom>
              <a:avLst/>
              <a:gdLst>
                <a:gd name="T0" fmla="*/ 71 w 266"/>
                <a:gd name="T1" fmla="*/ 20 h 130"/>
                <a:gd name="T2" fmla="*/ 39 w 266"/>
                <a:gd name="T3" fmla="*/ 43 h 130"/>
                <a:gd name="T4" fmla="*/ 19 w 266"/>
                <a:gd name="T5" fmla="*/ 66 h 130"/>
                <a:gd name="T6" fmla="*/ 0 w 266"/>
                <a:gd name="T7" fmla="*/ 46 h 130"/>
                <a:gd name="T8" fmla="*/ 11 w 266"/>
                <a:gd name="T9" fmla="*/ 10 h 130"/>
                <a:gd name="T10" fmla="*/ 51 w 266"/>
                <a:gd name="T11" fmla="*/ 7 h 130"/>
                <a:gd name="T12" fmla="*/ 88 w 266"/>
                <a:gd name="T13" fmla="*/ 0 h 130"/>
                <a:gd name="T14" fmla="*/ 71 w 266"/>
                <a:gd name="T15" fmla="*/ 20 h 130"/>
                <a:gd name="T16" fmla="*/ 71 w 266"/>
                <a:gd name="T17" fmla="*/ 20 h 130"/>
                <a:gd name="T18" fmla="*/ 71 w 266"/>
                <a:gd name="T19" fmla="*/ 20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6" h="130">
                  <a:moveTo>
                    <a:pt x="214" y="39"/>
                  </a:moveTo>
                  <a:lnTo>
                    <a:pt x="119" y="84"/>
                  </a:lnTo>
                  <a:lnTo>
                    <a:pt x="58" y="130"/>
                  </a:lnTo>
                  <a:lnTo>
                    <a:pt x="0" y="90"/>
                  </a:lnTo>
                  <a:lnTo>
                    <a:pt x="33" y="19"/>
                  </a:lnTo>
                  <a:lnTo>
                    <a:pt x="154" y="13"/>
                  </a:lnTo>
                  <a:lnTo>
                    <a:pt x="266" y="0"/>
                  </a:lnTo>
                  <a:lnTo>
                    <a:pt x="214" y="39"/>
                  </a:lnTo>
                  <a:close/>
                </a:path>
              </a:pathLst>
            </a:custGeom>
            <a:solidFill>
              <a:srgbClr val="E57F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3" name="Freeform 68"/>
            <p:cNvSpPr>
              <a:spLocks/>
            </p:cNvSpPr>
            <p:nvPr/>
          </p:nvSpPr>
          <p:spPr bwMode="auto">
            <a:xfrm>
              <a:off x="3704" y="2984"/>
              <a:ext cx="129" cy="128"/>
            </a:xfrm>
            <a:custGeom>
              <a:avLst/>
              <a:gdLst>
                <a:gd name="T0" fmla="*/ 7 w 387"/>
                <a:gd name="T1" fmla="*/ 86 h 255"/>
                <a:gd name="T2" fmla="*/ 23 w 387"/>
                <a:gd name="T3" fmla="*/ 106 h 255"/>
                <a:gd name="T4" fmla="*/ 41 w 387"/>
                <a:gd name="T5" fmla="*/ 117 h 255"/>
                <a:gd name="T6" fmla="*/ 54 w 387"/>
                <a:gd name="T7" fmla="*/ 114 h 255"/>
                <a:gd name="T8" fmla="*/ 69 w 387"/>
                <a:gd name="T9" fmla="*/ 120 h 255"/>
                <a:gd name="T10" fmla="*/ 70 w 387"/>
                <a:gd name="T11" fmla="*/ 110 h 255"/>
                <a:gd name="T12" fmla="*/ 79 w 387"/>
                <a:gd name="T13" fmla="*/ 119 h 255"/>
                <a:gd name="T14" fmla="*/ 88 w 387"/>
                <a:gd name="T15" fmla="*/ 116 h 255"/>
                <a:gd name="T16" fmla="*/ 98 w 387"/>
                <a:gd name="T17" fmla="*/ 121 h 255"/>
                <a:gd name="T18" fmla="*/ 100 w 387"/>
                <a:gd name="T19" fmla="*/ 110 h 255"/>
                <a:gd name="T20" fmla="*/ 129 w 387"/>
                <a:gd name="T21" fmla="*/ 128 h 255"/>
                <a:gd name="T22" fmla="*/ 123 w 387"/>
                <a:gd name="T23" fmla="*/ 66 h 255"/>
                <a:gd name="T24" fmla="*/ 108 w 387"/>
                <a:gd name="T25" fmla="*/ 33 h 255"/>
                <a:gd name="T26" fmla="*/ 67 w 387"/>
                <a:gd name="T27" fmla="*/ 0 h 255"/>
                <a:gd name="T28" fmla="*/ 28 w 387"/>
                <a:gd name="T29" fmla="*/ 14 h 255"/>
                <a:gd name="T30" fmla="*/ 7 w 387"/>
                <a:gd name="T31" fmla="*/ 30 h 255"/>
                <a:gd name="T32" fmla="*/ 0 w 387"/>
                <a:gd name="T33" fmla="*/ 62 h 255"/>
                <a:gd name="T34" fmla="*/ 7 w 387"/>
                <a:gd name="T35" fmla="*/ 86 h 255"/>
                <a:gd name="T36" fmla="*/ 7 w 387"/>
                <a:gd name="T37" fmla="*/ 86 h 255"/>
                <a:gd name="T38" fmla="*/ 7 w 387"/>
                <a:gd name="T39" fmla="*/ 86 h 25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87" h="255">
                  <a:moveTo>
                    <a:pt x="20" y="171"/>
                  </a:moveTo>
                  <a:lnTo>
                    <a:pt x="70" y="212"/>
                  </a:lnTo>
                  <a:lnTo>
                    <a:pt x="123" y="233"/>
                  </a:lnTo>
                  <a:lnTo>
                    <a:pt x="162" y="227"/>
                  </a:lnTo>
                  <a:lnTo>
                    <a:pt x="206" y="240"/>
                  </a:lnTo>
                  <a:lnTo>
                    <a:pt x="211" y="220"/>
                  </a:lnTo>
                  <a:lnTo>
                    <a:pt x="237" y="238"/>
                  </a:lnTo>
                  <a:lnTo>
                    <a:pt x="265" y="231"/>
                  </a:lnTo>
                  <a:lnTo>
                    <a:pt x="293" y="242"/>
                  </a:lnTo>
                  <a:lnTo>
                    <a:pt x="301" y="220"/>
                  </a:lnTo>
                  <a:lnTo>
                    <a:pt x="387" y="255"/>
                  </a:lnTo>
                  <a:lnTo>
                    <a:pt x="370" y="131"/>
                  </a:lnTo>
                  <a:lnTo>
                    <a:pt x="323" y="66"/>
                  </a:lnTo>
                  <a:lnTo>
                    <a:pt x="201" y="0"/>
                  </a:lnTo>
                  <a:lnTo>
                    <a:pt x="85" y="28"/>
                  </a:lnTo>
                  <a:lnTo>
                    <a:pt x="20" y="60"/>
                  </a:lnTo>
                  <a:lnTo>
                    <a:pt x="0" y="124"/>
                  </a:lnTo>
                  <a:lnTo>
                    <a:pt x="20" y="171"/>
                  </a:lnTo>
                  <a:close/>
                </a:path>
              </a:pathLst>
            </a:custGeom>
            <a:solidFill>
              <a:srgbClr val="B24C1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4" name="Freeform 69"/>
            <p:cNvSpPr>
              <a:spLocks/>
            </p:cNvSpPr>
            <p:nvPr/>
          </p:nvSpPr>
          <p:spPr bwMode="auto">
            <a:xfrm>
              <a:off x="3715" y="3015"/>
              <a:ext cx="99" cy="82"/>
            </a:xfrm>
            <a:custGeom>
              <a:avLst/>
              <a:gdLst>
                <a:gd name="T0" fmla="*/ 7 w 296"/>
                <a:gd name="T1" fmla="*/ 18 h 163"/>
                <a:gd name="T2" fmla="*/ 16 w 296"/>
                <a:gd name="T3" fmla="*/ 7 h 163"/>
                <a:gd name="T4" fmla="*/ 27 w 296"/>
                <a:gd name="T5" fmla="*/ 1 h 163"/>
                <a:gd name="T6" fmla="*/ 24 w 296"/>
                <a:gd name="T7" fmla="*/ 18 h 163"/>
                <a:gd name="T8" fmla="*/ 33 w 296"/>
                <a:gd name="T9" fmla="*/ 0 h 163"/>
                <a:gd name="T10" fmla="*/ 35 w 296"/>
                <a:gd name="T11" fmla="*/ 34 h 163"/>
                <a:gd name="T12" fmla="*/ 44 w 296"/>
                <a:gd name="T13" fmla="*/ 23 h 163"/>
                <a:gd name="T14" fmla="*/ 45 w 296"/>
                <a:gd name="T15" fmla="*/ 29 h 163"/>
                <a:gd name="T16" fmla="*/ 53 w 296"/>
                <a:gd name="T17" fmla="*/ 22 h 163"/>
                <a:gd name="T18" fmla="*/ 57 w 296"/>
                <a:gd name="T19" fmla="*/ 39 h 163"/>
                <a:gd name="T20" fmla="*/ 65 w 296"/>
                <a:gd name="T21" fmla="*/ 42 h 163"/>
                <a:gd name="T22" fmla="*/ 71 w 296"/>
                <a:gd name="T23" fmla="*/ 31 h 163"/>
                <a:gd name="T24" fmla="*/ 73 w 296"/>
                <a:gd name="T25" fmla="*/ 45 h 163"/>
                <a:gd name="T26" fmla="*/ 86 w 296"/>
                <a:gd name="T27" fmla="*/ 52 h 163"/>
                <a:gd name="T28" fmla="*/ 81 w 296"/>
                <a:gd name="T29" fmla="*/ 40 h 163"/>
                <a:gd name="T30" fmla="*/ 93 w 296"/>
                <a:gd name="T31" fmla="*/ 52 h 163"/>
                <a:gd name="T32" fmla="*/ 99 w 296"/>
                <a:gd name="T33" fmla="*/ 67 h 163"/>
                <a:gd name="T34" fmla="*/ 91 w 296"/>
                <a:gd name="T35" fmla="*/ 61 h 163"/>
                <a:gd name="T36" fmla="*/ 88 w 296"/>
                <a:gd name="T37" fmla="*/ 82 h 163"/>
                <a:gd name="T38" fmla="*/ 72 w 296"/>
                <a:gd name="T39" fmla="*/ 57 h 163"/>
                <a:gd name="T40" fmla="*/ 71 w 296"/>
                <a:gd name="T41" fmla="*/ 67 h 163"/>
                <a:gd name="T42" fmla="*/ 63 w 296"/>
                <a:gd name="T43" fmla="*/ 57 h 163"/>
                <a:gd name="T44" fmla="*/ 63 w 296"/>
                <a:gd name="T45" fmla="*/ 79 h 163"/>
                <a:gd name="T46" fmla="*/ 46 w 296"/>
                <a:gd name="T47" fmla="*/ 60 h 163"/>
                <a:gd name="T48" fmla="*/ 42 w 296"/>
                <a:gd name="T49" fmla="*/ 67 h 163"/>
                <a:gd name="T50" fmla="*/ 35 w 296"/>
                <a:gd name="T51" fmla="*/ 51 h 163"/>
                <a:gd name="T52" fmla="*/ 33 w 296"/>
                <a:gd name="T53" fmla="*/ 60 h 163"/>
                <a:gd name="T54" fmla="*/ 26 w 296"/>
                <a:gd name="T55" fmla="*/ 51 h 163"/>
                <a:gd name="T56" fmla="*/ 26 w 296"/>
                <a:gd name="T57" fmla="*/ 67 h 163"/>
                <a:gd name="T58" fmla="*/ 13 w 296"/>
                <a:gd name="T59" fmla="*/ 53 h 163"/>
                <a:gd name="T60" fmla="*/ 9 w 296"/>
                <a:gd name="T61" fmla="*/ 61 h 163"/>
                <a:gd name="T62" fmla="*/ 0 w 296"/>
                <a:gd name="T63" fmla="*/ 38 h 163"/>
                <a:gd name="T64" fmla="*/ 0 w 296"/>
                <a:gd name="T65" fmla="*/ 22 h 163"/>
                <a:gd name="T66" fmla="*/ 7 w 296"/>
                <a:gd name="T67" fmla="*/ 18 h 163"/>
                <a:gd name="T68" fmla="*/ 7 w 296"/>
                <a:gd name="T69" fmla="*/ 18 h 163"/>
                <a:gd name="T70" fmla="*/ 7 w 296"/>
                <a:gd name="T71" fmla="*/ 18 h 16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96" h="163">
                  <a:moveTo>
                    <a:pt x="22" y="35"/>
                  </a:moveTo>
                  <a:lnTo>
                    <a:pt x="47" y="13"/>
                  </a:lnTo>
                  <a:lnTo>
                    <a:pt x="81" y="2"/>
                  </a:lnTo>
                  <a:lnTo>
                    <a:pt x="72" y="35"/>
                  </a:lnTo>
                  <a:lnTo>
                    <a:pt x="99" y="0"/>
                  </a:lnTo>
                  <a:lnTo>
                    <a:pt x="105" y="67"/>
                  </a:lnTo>
                  <a:lnTo>
                    <a:pt x="132" y="45"/>
                  </a:lnTo>
                  <a:lnTo>
                    <a:pt x="134" y="58"/>
                  </a:lnTo>
                  <a:lnTo>
                    <a:pt x="157" y="43"/>
                  </a:lnTo>
                  <a:lnTo>
                    <a:pt x="171" y="77"/>
                  </a:lnTo>
                  <a:lnTo>
                    <a:pt x="195" y="83"/>
                  </a:lnTo>
                  <a:lnTo>
                    <a:pt x="212" y="62"/>
                  </a:lnTo>
                  <a:lnTo>
                    <a:pt x="219" y="89"/>
                  </a:lnTo>
                  <a:lnTo>
                    <a:pt x="256" y="103"/>
                  </a:lnTo>
                  <a:lnTo>
                    <a:pt x="243" y="79"/>
                  </a:lnTo>
                  <a:lnTo>
                    <a:pt x="279" y="103"/>
                  </a:lnTo>
                  <a:lnTo>
                    <a:pt x="296" y="133"/>
                  </a:lnTo>
                  <a:lnTo>
                    <a:pt x="272" y="122"/>
                  </a:lnTo>
                  <a:lnTo>
                    <a:pt x="262" y="163"/>
                  </a:lnTo>
                  <a:lnTo>
                    <a:pt x="215" y="113"/>
                  </a:lnTo>
                  <a:lnTo>
                    <a:pt x="212" y="133"/>
                  </a:lnTo>
                  <a:lnTo>
                    <a:pt x="187" y="113"/>
                  </a:lnTo>
                  <a:lnTo>
                    <a:pt x="187" y="158"/>
                  </a:lnTo>
                  <a:lnTo>
                    <a:pt x="137" y="120"/>
                  </a:lnTo>
                  <a:lnTo>
                    <a:pt x="127" y="133"/>
                  </a:lnTo>
                  <a:lnTo>
                    <a:pt x="105" y="101"/>
                  </a:lnTo>
                  <a:lnTo>
                    <a:pt x="99" y="120"/>
                  </a:lnTo>
                  <a:lnTo>
                    <a:pt x="78" y="101"/>
                  </a:lnTo>
                  <a:lnTo>
                    <a:pt x="78" y="133"/>
                  </a:lnTo>
                  <a:lnTo>
                    <a:pt x="39" y="105"/>
                  </a:lnTo>
                  <a:lnTo>
                    <a:pt x="28" y="122"/>
                  </a:lnTo>
                  <a:lnTo>
                    <a:pt x="0" y="75"/>
                  </a:lnTo>
                  <a:lnTo>
                    <a:pt x="0" y="43"/>
                  </a:lnTo>
                  <a:lnTo>
                    <a:pt x="22" y="35"/>
                  </a:lnTo>
                  <a:close/>
                </a:path>
              </a:pathLst>
            </a:custGeom>
            <a:solidFill>
              <a:srgbClr val="E57F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5" name="Freeform 70"/>
            <p:cNvSpPr>
              <a:spLocks/>
            </p:cNvSpPr>
            <p:nvPr/>
          </p:nvSpPr>
          <p:spPr bwMode="auto">
            <a:xfrm>
              <a:off x="3643" y="3020"/>
              <a:ext cx="222" cy="516"/>
            </a:xfrm>
            <a:custGeom>
              <a:avLst/>
              <a:gdLst>
                <a:gd name="T0" fmla="*/ 66 w 667"/>
                <a:gd name="T1" fmla="*/ 0 h 1031"/>
                <a:gd name="T2" fmla="*/ 50 w 667"/>
                <a:gd name="T3" fmla="*/ 6 h 1031"/>
                <a:gd name="T4" fmla="*/ 21 w 667"/>
                <a:gd name="T5" fmla="*/ 39 h 1031"/>
                <a:gd name="T6" fmla="*/ 7 w 667"/>
                <a:gd name="T7" fmla="*/ 47 h 1031"/>
                <a:gd name="T8" fmla="*/ 7 w 667"/>
                <a:gd name="T9" fmla="*/ 62 h 1031"/>
                <a:gd name="T10" fmla="*/ 12 w 667"/>
                <a:gd name="T11" fmla="*/ 77 h 1031"/>
                <a:gd name="T12" fmla="*/ 9 w 667"/>
                <a:gd name="T13" fmla="*/ 89 h 1031"/>
                <a:gd name="T14" fmla="*/ 0 w 667"/>
                <a:gd name="T15" fmla="*/ 100 h 1031"/>
                <a:gd name="T16" fmla="*/ 0 w 667"/>
                <a:gd name="T17" fmla="*/ 137 h 1031"/>
                <a:gd name="T18" fmla="*/ 4 w 667"/>
                <a:gd name="T19" fmla="*/ 184 h 1031"/>
                <a:gd name="T20" fmla="*/ 17 w 667"/>
                <a:gd name="T21" fmla="*/ 207 h 1031"/>
                <a:gd name="T22" fmla="*/ 26 w 667"/>
                <a:gd name="T23" fmla="*/ 240 h 1031"/>
                <a:gd name="T24" fmla="*/ 50 w 667"/>
                <a:gd name="T25" fmla="*/ 250 h 1031"/>
                <a:gd name="T26" fmla="*/ 54 w 667"/>
                <a:gd name="T27" fmla="*/ 303 h 1031"/>
                <a:gd name="T28" fmla="*/ 39 w 667"/>
                <a:gd name="T29" fmla="*/ 301 h 1031"/>
                <a:gd name="T30" fmla="*/ 35 w 667"/>
                <a:gd name="T31" fmla="*/ 326 h 1031"/>
                <a:gd name="T32" fmla="*/ 18 w 667"/>
                <a:gd name="T33" fmla="*/ 347 h 1031"/>
                <a:gd name="T34" fmla="*/ 13 w 667"/>
                <a:gd name="T35" fmla="*/ 451 h 1031"/>
                <a:gd name="T36" fmla="*/ 53 w 667"/>
                <a:gd name="T37" fmla="*/ 516 h 1031"/>
                <a:gd name="T38" fmla="*/ 101 w 667"/>
                <a:gd name="T39" fmla="*/ 487 h 1031"/>
                <a:gd name="T40" fmla="*/ 160 w 667"/>
                <a:gd name="T41" fmla="*/ 409 h 1031"/>
                <a:gd name="T42" fmla="*/ 204 w 667"/>
                <a:gd name="T43" fmla="*/ 336 h 1031"/>
                <a:gd name="T44" fmla="*/ 222 w 667"/>
                <a:gd name="T45" fmla="*/ 276 h 1031"/>
                <a:gd name="T46" fmla="*/ 181 w 667"/>
                <a:gd name="T47" fmla="*/ 246 h 1031"/>
                <a:gd name="T48" fmla="*/ 181 w 667"/>
                <a:gd name="T49" fmla="*/ 189 h 1031"/>
                <a:gd name="T50" fmla="*/ 191 w 667"/>
                <a:gd name="T51" fmla="*/ 146 h 1031"/>
                <a:gd name="T52" fmla="*/ 196 w 667"/>
                <a:gd name="T53" fmla="*/ 107 h 1031"/>
                <a:gd name="T54" fmla="*/ 181 w 667"/>
                <a:gd name="T55" fmla="*/ 87 h 1031"/>
                <a:gd name="T56" fmla="*/ 165 w 667"/>
                <a:gd name="T57" fmla="*/ 69 h 1031"/>
                <a:gd name="T58" fmla="*/ 163 w 667"/>
                <a:gd name="T59" fmla="*/ 83 h 1031"/>
                <a:gd name="T60" fmla="*/ 133 w 667"/>
                <a:gd name="T61" fmla="*/ 75 h 1031"/>
                <a:gd name="T62" fmla="*/ 130 w 667"/>
                <a:gd name="T63" fmla="*/ 83 h 1031"/>
                <a:gd name="T64" fmla="*/ 114 w 667"/>
                <a:gd name="T65" fmla="*/ 70 h 1031"/>
                <a:gd name="T66" fmla="*/ 105 w 667"/>
                <a:gd name="T67" fmla="*/ 81 h 1031"/>
                <a:gd name="T68" fmla="*/ 91 w 667"/>
                <a:gd name="T69" fmla="*/ 72 h 1031"/>
                <a:gd name="T70" fmla="*/ 79 w 667"/>
                <a:gd name="T71" fmla="*/ 63 h 1031"/>
                <a:gd name="T72" fmla="*/ 68 w 667"/>
                <a:gd name="T73" fmla="*/ 44 h 1031"/>
                <a:gd name="T74" fmla="*/ 66 w 667"/>
                <a:gd name="T75" fmla="*/ 0 h 1031"/>
                <a:gd name="T76" fmla="*/ 66 w 667"/>
                <a:gd name="T77" fmla="*/ 0 h 1031"/>
                <a:gd name="T78" fmla="*/ 66 w 667"/>
                <a:gd name="T79" fmla="*/ 0 h 103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67" h="1031">
                  <a:moveTo>
                    <a:pt x="198" y="0"/>
                  </a:moveTo>
                  <a:lnTo>
                    <a:pt x="150" y="12"/>
                  </a:lnTo>
                  <a:lnTo>
                    <a:pt x="64" y="78"/>
                  </a:lnTo>
                  <a:lnTo>
                    <a:pt x="21" y="93"/>
                  </a:lnTo>
                  <a:lnTo>
                    <a:pt x="21" y="123"/>
                  </a:lnTo>
                  <a:lnTo>
                    <a:pt x="37" y="154"/>
                  </a:lnTo>
                  <a:lnTo>
                    <a:pt x="26" y="178"/>
                  </a:lnTo>
                  <a:lnTo>
                    <a:pt x="0" y="199"/>
                  </a:lnTo>
                  <a:lnTo>
                    <a:pt x="0" y="273"/>
                  </a:lnTo>
                  <a:lnTo>
                    <a:pt x="13" y="367"/>
                  </a:lnTo>
                  <a:lnTo>
                    <a:pt x="50" y="413"/>
                  </a:lnTo>
                  <a:lnTo>
                    <a:pt x="78" y="479"/>
                  </a:lnTo>
                  <a:lnTo>
                    <a:pt x="149" y="499"/>
                  </a:lnTo>
                  <a:lnTo>
                    <a:pt x="163" y="606"/>
                  </a:lnTo>
                  <a:lnTo>
                    <a:pt x="118" y="602"/>
                  </a:lnTo>
                  <a:lnTo>
                    <a:pt x="105" y="651"/>
                  </a:lnTo>
                  <a:lnTo>
                    <a:pt x="55" y="693"/>
                  </a:lnTo>
                  <a:lnTo>
                    <a:pt x="38" y="902"/>
                  </a:lnTo>
                  <a:lnTo>
                    <a:pt x="159" y="1031"/>
                  </a:lnTo>
                  <a:lnTo>
                    <a:pt x="303" y="974"/>
                  </a:lnTo>
                  <a:lnTo>
                    <a:pt x="482" y="817"/>
                  </a:lnTo>
                  <a:lnTo>
                    <a:pt x="612" y="672"/>
                  </a:lnTo>
                  <a:lnTo>
                    <a:pt x="667" y="551"/>
                  </a:lnTo>
                  <a:lnTo>
                    <a:pt x="545" y="492"/>
                  </a:lnTo>
                  <a:lnTo>
                    <a:pt x="545" y="377"/>
                  </a:lnTo>
                  <a:lnTo>
                    <a:pt x="574" y="292"/>
                  </a:lnTo>
                  <a:lnTo>
                    <a:pt x="589" y="213"/>
                  </a:lnTo>
                  <a:lnTo>
                    <a:pt x="545" y="173"/>
                  </a:lnTo>
                  <a:lnTo>
                    <a:pt x="496" y="138"/>
                  </a:lnTo>
                  <a:lnTo>
                    <a:pt x="489" y="166"/>
                  </a:lnTo>
                  <a:lnTo>
                    <a:pt x="401" y="150"/>
                  </a:lnTo>
                  <a:lnTo>
                    <a:pt x="392" y="166"/>
                  </a:lnTo>
                  <a:lnTo>
                    <a:pt x="344" y="139"/>
                  </a:lnTo>
                  <a:lnTo>
                    <a:pt x="316" y="161"/>
                  </a:lnTo>
                  <a:lnTo>
                    <a:pt x="273" y="144"/>
                  </a:lnTo>
                  <a:lnTo>
                    <a:pt x="237" y="126"/>
                  </a:lnTo>
                  <a:lnTo>
                    <a:pt x="204" y="88"/>
                  </a:lnTo>
                  <a:lnTo>
                    <a:pt x="198" y="0"/>
                  </a:lnTo>
                  <a:close/>
                </a:path>
              </a:pathLst>
            </a:custGeom>
            <a:solidFill>
              <a:srgbClr val="FFB5A8"/>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6" name="Freeform 71"/>
            <p:cNvSpPr>
              <a:spLocks/>
            </p:cNvSpPr>
            <p:nvPr/>
          </p:nvSpPr>
          <p:spPr bwMode="auto">
            <a:xfrm>
              <a:off x="3641" y="3029"/>
              <a:ext cx="60" cy="114"/>
            </a:xfrm>
            <a:custGeom>
              <a:avLst/>
              <a:gdLst>
                <a:gd name="T0" fmla="*/ 60 w 180"/>
                <a:gd name="T1" fmla="*/ 29 h 229"/>
                <a:gd name="T2" fmla="*/ 52 w 180"/>
                <a:gd name="T3" fmla="*/ 20 h 229"/>
                <a:gd name="T4" fmla="*/ 45 w 180"/>
                <a:gd name="T5" fmla="*/ 25 h 229"/>
                <a:gd name="T6" fmla="*/ 37 w 180"/>
                <a:gd name="T7" fmla="*/ 32 h 229"/>
                <a:gd name="T8" fmla="*/ 30 w 180"/>
                <a:gd name="T9" fmla="*/ 43 h 229"/>
                <a:gd name="T10" fmla="*/ 37 w 180"/>
                <a:gd name="T11" fmla="*/ 57 h 229"/>
                <a:gd name="T12" fmla="*/ 43 w 180"/>
                <a:gd name="T13" fmla="*/ 73 h 229"/>
                <a:gd name="T14" fmla="*/ 42 w 180"/>
                <a:gd name="T15" fmla="*/ 90 h 229"/>
                <a:gd name="T16" fmla="*/ 31 w 180"/>
                <a:gd name="T17" fmla="*/ 110 h 229"/>
                <a:gd name="T18" fmla="*/ 33 w 180"/>
                <a:gd name="T19" fmla="*/ 94 h 229"/>
                <a:gd name="T20" fmla="*/ 18 w 180"/>
                <a:gd name="T21" fmla="*/ 95 h 229"/>
                <a:gd name="T22" fmla="*/ 10 w 180"/>
                <a:gd name="T23" fmla="*/ 102 h 229"/>
                <a:gd name="T24" fmla="*/ 1 w 180"/>
                <a:gd name="T25" fmla="*/ 114 h 229"/>
                <a:gd name="T26" fmla="*/ 0 w 180"/>
                <a:gd name="T27" fmla="*/ 99 h 229"/>
                <a:gd name="T28" fmla="*/ 8 w 180"/>
                <a:gd name="T29" fmla="*/ 81 h 229"/>
                <a:gd name="T30" fmla="*/ 14 w 180"/>
                <a:gd name="T31" fmla="*/ 75 h 229"/>
                <a:gd name="T32" fmla="*/ 15 w 180"/>
                <a:gd name="T33" fmla="*/ 67 h 229"/>
                <a:gd name="T34" fmla="*/ 8 w 180"/>
                <a:gd name="T35" fmla="*/ 46 h 229"/>
                <a:gd name="T36" fmla="*/ 15 w 180"/>
                <a:gd name="T37" fmla="*/ 34 h 229"/>
                <a:gd name="T38" fmla="*/ 36 w 180"/>
                <a:gd name="T39" fmla="*/ 15 h 229"/>
                <a:gd name="T40" fmla="*/ 55 w 180"/>
                <a:gd name="T41" fmla="*/ 0 h 229"/>
                <a:gd name="T42" fmla="*/ 60 w 180"/>
                <a:gd name="T43" fmla="*/ 29 h 229"/>
                <a:gd name="T44" fmla="*/ 60 w 180"/>
                <a:gd name="T45" fmla="*/ 29 h 229"/>
                <a:gd name="T46" fmla="*/ 60 w 180"/>
                <a:gd name="T47" fmla="*/ 29 h 22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80" h="229">
                  <a:moveTo>
                    <a:pt x="180" y="58"/>
                  </a:moveTo>
                  <a:lnTo>
                    <a:pt x="157" y="40"/>
                  </a:lnTo>
                  <a:lnTo>
                    <a:pt x="134" y="50"/>
                  </a:lnTo>
                  <a:lnTo>
                    <a:pt x="112" y="65"/>
                  </a:lnTo>
                  <a:lnTo>
                    <a:pt x="91" y="86"/>
                  </a:lnTo>
                  <a:lnTo>
                    <a:pt x="112" y="114"/>
                  </a:lnTo>
                  <a:lnTo>
                    <a:pt x="129" y="146"/>
                  </a:lnTo>
                  <a:lnTo>
                    <a:pt x="127" y="181"/>
                  </a:lnTo>
                  <a:lnTo>
                    <a:pt x="93" y="220"/>
                  </a:lnTo>
                  <a:lnTo>
                    <a:pt x="98" y="188"/>
                  </a:lnTo>
                  <a:lnTo>
                    <a:pt x="55" y="191"/>
                  </a:lnTo>
                  <a:lnTo>
                    <a:pt x="30" y="205"/>
                  </a:lnTo>
                  <a:lnTo>
                    <a:pt x="3" y="229"/>
                  </a:lnTo>
                  <a:lnTo>
                    <a:pt x="0" y="199"/>
                  </a:lnTo>
                  <a:lnTo>
                    <a:pt x="23" y="163"/>
                  </a:lnTo>
                  <a:lnTo>
                    <a:pt x="41" y="151"/>
                  </a:lnTo>
                  <a:lnTo>
                    <a:pt x="45" y="134"/>
                  </a:lnTo>
                  <a:lnTo>
                    <a:pt x="23" y="93"/>
                  </a:lnTo>
                  <a:lnTo>
                    <a:pt x="44" y="68"/>
                  </a:lnTo>
                  <a:lnTo>
                    <a:pt x="109" y="30"/>
                  </a:lnTo>
                  <a:lnTo>
                    <a:pt x="166" y="0"/>
                  </a:lnTo>
                  <a:lnTo>
                    <a:pt x="180" y="58"/>
                  </a:lnTo>
                  <a:close/>
                </a:path>
              </a:pathLst>
            </a:custGeom>
            <a:solidFill>
              <a:srgbClr val="F59E9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7" name="Freeform 72"/>
            <p:cNvSpPr>
              <a:spLocks/>
            </p:cNvSpPr>
            <p:nvPr/>
          </p:nvSpPr>
          <p:spPr bwMode="auto">
            <a:xfrm>
              <a:off x="3667" y="3202"/>
              <a:ext cx="53" cy="24"/>
            </a:xfrm>
            <a:custGeom>
              <a:avLst/>
              <a:gdLst>
                <a:gd name="T0" fmla="*/ 6 w 158"/>
                <a:gd name="T1" fmla="*/ 1 h 47"/>
                <a:gd name="T2" fmla="*/ 24 w 158"/>
                <a:gd name="T3" fmla="*/ 0 h 47"/>
                <a:gd name="T4" fmla="*/ 39 w 158"/>
                <a:gd name="T5" fmla="*/ 9 h 47"/>
                <a:gd name="T6" fmla="*/ 53 w 158"/>
                <a:gd name="T7" fmla="*/ 15 h 47"/>
                <a:gd name="T8" fmla="*/ 38 w 158"/>
                <a:gd name="T9" fmla="*/ 21 h 47"/>
                <a:gd name="T10" fmla="*/ 25 w 158"/>
                <a:gd name="T11" fmla="*/ 24 h 47"/>
                <a:gd name="T12" fmla="*/ 12 w 158"/>
                <a:gd name="T13" fmla="*/ 21 h 47"/>
                <a:gd name="T14" fmla="*/ 0 w 158"/>
                <a:gd name="T15" fmla="*/ 14 h 47"/>
                <a:gd name="T16" fmla="*/ 6 w 158"/>
                <a:gd name="T17" fmla="*/ 1 h 47"/>
                <a:gd name="T18" fmla="*/ 6 w 158"/>
                <a:gd name="T19" fmla="*/ 1 h 47"/>
                <a:gd name="T20" fmla="*/ 6 w 158"/>
                <a:gd name="T21" fmla="*/ 1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8" h="47">
                  <a:moveTo>
                    <a:pt x="17" y="2"/>
                  </a:moveTo>
                  <a:lnTo>
                    <a:pt x="72" y="0"/>
                  </a:lnTo>
                  <a:lnTo>
                    <a:pt x="116" y="18"/>
                  </a:lnTo>
                  <a:lnTo>
                    <a:pt x="158" y="30"/>
                  </a:lnTo>
                  <a:lnTo>
                    <a:pt x="112" y="41"/>
                  </a:lnTo>
                  <a:lnTo>
                    <a:pt x="75" y="47"/>
                  </a:lnTo>
                  <a:lnTo>
                    <a:pt x="35" y="41"/>
                  </a:lnTo>
                  <a:lnTo>
                    <a:pt x="0" y="27"/>
                  </a:lnTo>
                  <a:lnTo>
                    <a:pt x="17" y="2"/>
                  </a:lnTo>
                  <a:close/>
                </a:path>
              </a:pathLst>
            </a:custGeom>
            <a:solidFill>
              <a:srgbClr val="C7695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8" name="Freeform 73"/>
            <p:cNvSpPr>
              <a:spLocks/>
            </p:cNvSpPr>
            <p:nvPr/>
          </p:nvSpPr>
          <p:spPr bwMode="auto">
            <a:xfrm>
              <a:off x="3663" y="3147"/>
              <a:ext cx="48" cy="41"/>
            </a:xfrm>
            <a:custGeom>
              <a:avLst/>
              <a:gdLst>
                <a:gd name="T0" fmla="*/ 5 w 142"/>
                <a:gd name="T1" fmla="*/ 28 h 83"/>
                <a:gd name="T2" fmla="*/ 11 w 142"/>
                <a:gd name="T3" fmla="*/ 33 h 83"/>
                <a:gd name="T4" fmla="*/ 25 w 142"/>
                <a:gd name="T5" fmla="*/ 31 h 83"/>
                <a:gd name="T6" fmla="*/ 34 w 142"/>
                <a:gd name="T7" fmla="*/ 32 h 83"/>
                <a:gd name="T8" fmla="*/ 35 w 142"/>
                <a:gd name="T9" fmla="*/ 26 h 83"/>
                <a:gd name="T10" fmla="*/ 28 w 142"/>
                <a:gd name="T11" fmla="*/ 19 h 83"/>
                <a:gd name="T12" fmla="*/ 31 w 142"/>
                <a:gd name="T13" fmla="*/ 6 h 83"/>
                <a:gd name="T14" fmla="*/ 35 w 142"/>
                <a:gd name="T15" fmla="*/ 0 h 83"/>
                <a:gd name="T16" fmla="*/ 39 w 142"/>
                <a:gd name="T17" fmla="*/ 14 h 83"/>
                <a:gd name="T18" fmla="*/ 48 w 142"/>
                <a:gd name="T19" fmla="*/ 26 h 83"/>
                <a:gd name="T20" fmla="*/ 45 w 142"/>
                <a:gd name="T21" fmla="*/ 37 h 83"/>
                <a:gd name="T22" fmla="*/ 31 w 142"/>
                <a:gd name="T23" fmla="*/ 37 h 83"/>
                <a:gd name="T24" fmla="*/ 21 w 142"/>
                <a:gd name="T25" fmla="*/ 41 h 83"/>
                <a:gd name="T26" fmla="*/ 7 w 142"/>
                <a:gd name="T27" fmla="*/ 41 h 83"/>
                <a:gd name="T28" fmla="*/ 1 w 142"/>
                <a:gd name="T29" fmla="*/ 33 h 83"/>
                <a:gd name="T30" fmla="*/ 0 w 142"/>
                <a:gd name="T31" fmla="*/ 23 h 83"/>
                <a:gd name="T32" fmla="*/ 5 w 142"/>
                <a:gd name="T33" fmla="*/ 28 h 83"/>
                <a:gd name="T34" fmla="*/ 5 w 142"/>
                <a:gd name="T35" fmla="*/ 28 h 83"/>
                <a:gd name="T36" fmla="*/ 5 w 142"/>
                <a:gd name="T37" fmla="*/ 28 h 8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2" h="83">
                  <a:moveTo>
                    <a:pt x="16" y="56"/>
                  </a:moveTo>
                  <a:lnTo>
                    <a:pt x="33" y="66"/>
                  </a:lnTo>
                  <a:lnTo>
                    <a:pt x="74" y="62"/>
                  </a:lnTo>
                  <a:lnTo>
                    <a:pt x="100" y="65"/>
                  </a:lnTo>
                  <a:lnTo>
                    <a:pt x="104" y="53"/>
                  </a:lnTo>
                  <a:lnTo>
                    <a:pt x="83" y="38"/>
                  </a:lnTo>
                  <a:lnTo>
                    <a:pt x="93" y="13"/>
                  </a:lnTo>
                  <a:lnTo>
                    <a:pt x="104" y="0"/>
                  </a:lnTo>
                  <a:lnTo>
                    <a:pt x="115" y="29"/>
                  </a:lnTo>
                  <a:lnTo>
                    <a:pt x="142" y="53"/>
                  </a:lnTo>
                  <a:lnTo>
                    <a:pt x="134" y="74"/>
                  </a:lnTo>
                  <a:lnTo>
                    <a:pt x="91" y="74"/>
                  </a:lnTo>
                  <a:lnTo>
                    <a:pt x="63" y="83"/>
                  </a:lnTo>
                  <a:lnTo>
                    <a:pt x="22" y="83"/>
                  </a:lnTo>
                  <a:lnTo>
                    <a:pt x="2" y="66"/>
                  </a:lnTo>
                  <a:lnTo>
                    <a:pt x="0" y="46"/>
                  </a:lnTo>
                  <a:lnTo>
                    <a:pt x="16" y="56"/>
                  </a:lnTo>
                  <a:close/>
                </a:path>
              </a:pathLst>
            </a:custGeom>
            <a:solidFill>
              <a:srgbClr val="E0847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9" name="Freeform 74"/>
            <p:cNvSpPr>
              <a:spLocks/>
            </p:cNvSpPr>
            <p:nvPr/>
          </p:nvSpPr>
          <p:spPr bwMode="auto">
            <a:xfrm>
              <a:off x="3663" y="3199"/>
              <a:ext cx="41" cy="24"/>
            </a:xfrm>
            <a:custGeom>
              <a:avLst/>
              <a:gdLst>
                <a:gd name="T0" fmla="*/ 6 w 123"/>
                <a:gd name="T1" fmla="*/ 0 h 48"/>
                <a:gd name="T2" fmla="*/ 14 w 123"/>
                <a:gd name="T3" fmla="*/ 7 h 48"/>
                <a:gd name="T4" fmla="*/ 27 w 123"/>
                <a:gd name="T5" fmla="*/ 7 h 48"/>
                <a:gd name="T6" fmla="*/ 41 w 123"/>
                <a:gd name="T7" fmla="*/ 17 h 48"/>
                <a:gd name="T8" fmla="*/ 31 w 123"/>
                <a:gd name="T9" fmla="*/ 23 h 48"/>
                <a:gd name="T10" fmla="*/ 17 w 123"/>
                <a:gd name="T11" fmla="*/ 24 h 48"/>
                <a:gd name="T12" fmla="*/ 6 w 123"/>
                <a:gd name="T13" fmla="*/ 15 h 48"/>
                <a:gd name="T14" fmla="*/ 0 w 123"/>
                <a:gd name="T15" fmla="*/ 8 h 48"/>
                <a:gd name="T16" fmla="*/ 6 w 123"/>
                <a:gd name="T17" fmla="*/ 0 h 48"/>
                <a:gd name="T18" fmla="*/ 6 w 123"/>
                <a:gd name="T19" fmla="*/ 0 h 48"/>
                <a:gd name="T20" fmla="*/ 6 w 123"/>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 h="48">
                  <a:moveTo>
                    <a:pt x="19" y="0"/>
                  </a:moveTo>
                  <a:lnTo>
                    <a:pt x="41" y="13"/>
                  </a:lnTo>
                  <a:lnTo>
                    <a:pt x="82" y="13"/>
                  </a:lnTo>
                  <a:lnTo>
                    <a:pt x="123" y="34"/>
                  </a:lnTo>
                  <a:lnTo>
                    <a:pt x="93" y="46"/>
                  </a:lnTo>
                  <a:lnTo>
                    <a:pt x="52" y="48"/>
                  </a:lnTo>
                  <a:lnTo>
                    <a:pt x="18" y="30"/>
                  </a:lnTo>
                  <a:lnTo>
                    <a:pt x="0" y="16"/>
                  </a:lnTo>
                  <a:lnTo>
                    <a:pt x="19" y="0"/>
                  </a:lnTo>
                  <a:close/>
                </a:path>
              </a:pathLst>
            </a:custGeom>
            <a:solidFill>
              <a:srgbClr val="7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0" name="Freeform 75"/>
            <p:cNvSpPr>
              <a:spLocks/>
            </p:cNvSpPr>
            <p:nvPr/>
          </p:nvSpPr>
          <p:spPr bwMode="auto">
            <a:xfrm>
              <a:off x="3707" y="3092"/>
              <a:ext cx="78" cy="52"/>
            </a:xfrm>
            <a:custGeom>
              <a:avLst/>
              <a:gdLst>
                <a:gd name="T0" fmla="*/ 0 w 232"/>
                <a:gd name="T1" fmla="*/ 18 h 102"/>
                <a:gd name="T2" fmla="*/ 14 w 232"/>
                <a:gd name="T3" fmla="*/ 22 h 102"/>
                <a:gd name="T4" fmla="*/ 20 w 232"/>
                <a:gd name="T5" fmla="*/ 32 h 102"/>
                <a:gd name="T6" fmla="*/ 14 w 232"/>
                <a:gd name="T7" fmla="*/ 36 h 102"/>
                <a:gd name="T8" fmla="*/ 23 w 232"/>
                <a:gd name="T9" fmla="*/ 40 h 102"/>
                <a:gd name="T10" fmla="*/ 20 w 232"/>
                <a:gd name="T11" fmla="*/ 45 h 102"/>
                <a:gd name="T12" fmla="*/ 30 w 232"/>
                <a:gd name="T13" fmla="*/ 48 h 102"/>
                <a:gd name="T14" fmla="*/ 42 w 232"/>
                <a:gd name="T15" fmla="*/ 52 h 102"/>
                <a:gd name="T16" fmla="*/ 57 w 232"/>
                <a:gd name="T17" fmla="*/ 49 h 102"/>
                <a:gd name="T18" fmla="*/ 67 w 232"/>
                <a:gd name="T19" fmla="*/ 44 h 102"/>
                <a:gd name="T20" fmla="*/ 54 w 232"/>
                <a:gd name="T21" fmla="*/ 36 h 102"/>
                <a:gd name="T22" fmla="*/ 42 w 232"/>
                <a:gd name="T23" fmla="*/ 32 h 102"/>
                <a:gd name="T24" fmla="*/ 48 w 232"/>
                <a:gd name="T25" fmla="*/ 40 h 102"/>
                <a:gd name="T26" fmla="*/ 35 w 232"/>
                <a:gd name="T27" fmla="*/ 33 h 102"/>
                <a:gd name="T28" fmla="*/ 35 w 232"/>
                <a:gd name="T29" fmla="*/ 29 h 102"/>
                <a:gd name="T30" fmla="*/ 31 w 232"/>
                <a:gd name="T31" fmla="*/ 21 h 102"/>
                <a:gd name="T32" fmla="*/ 45 w 232"/>
                <a:gd name="T33" fmla="*/ 23 h 102"/>
                <a:gd name="T34" fmla="*/ 78 w 232"/>
                <a:gd name="T35" fmla="*/ 31 h 102"/>
                <a:gd name="T36" fmla="*/ 63 w 232"/>
                <a:gd name="T37" fmla="*/ 16 h 102"/>
                <a:gd name="T38" fmla="*/ 50 w 232"/>
                <a:gd name="T39" fmla="*/ 0 h 102"/>
                <a:gd name="T40" fmla="*/ 11 w 232"/>
                <a:gd name="T41" fmla="*/ 11 h 102"/>
                <a:gd name="T42" fmla="*/ 1 w 232"/>
                <a:gd name="T43" fmla="*/ 12 h 102"/>
                <a:gd name="T44" fmla="*/ 0 w 232"/>
                <a:gd name="T45" fmla="*/ 18 h 102"/>
                <a:gd name="T46" fmla="*/ 0 w 232"/>
                <a:gd name="T47" fmla="*/ 18 h 102"/>
                <a:gd name="T48" fmla="*/ 0 w 232"/>
                <a:gd name="T49" fmla="*/ 18 h 1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32" h="102">
                  <a:moveTo>
                    <a:pt x="0" y="35"/>
                  </a:moveTo>
                  <a:lnTo>
                    <a:pt x="41" y="44"/>
                  </a:lnTo>
                  <a:lnTo>
                    <a:pt x="60" y="63"/>
                  </a:lnTo>
                  <a:lnTo>
                    <a:pt x="41" y="71"/>
                  </a:lnTo>
                  <a:lnTo>
                    <a:pt x="68" y="79"/>
                  </a:lnTo>
                  <a:lnTo>
                    <a:pt x="60" y="89"/>
                  </a:lnTo>
                  <a:lnTo>
                    <a:pt x="88" y="95"/>
                  </a:lnTo>
                  <a:lnTo>
                    <a:pt x="125" y="102"/>
                  </a:lnTo>
                  <a:lnTo>
                    <a:pt x="170" y="96"/>
                  </a:lnTo>
                  <a:lnTo>
                    <a:pt x="198" y="87"/>
                  </a:lnTo>
                  <a:lnTo>
                    <a:pt x="162" y="71"/>
                  </a:lnTo>
                  <a:lnTo>
                    <a:pt x="126" y="62"/>
                  </a:lnTo>
                  <a:lnTo>
                    <a:pt x="142" y="78"/>
                  </a:lnTo>
                  <a:lnTo>
                    <a:pt x="104" y="65"/>
                  </a:lnTo>
                  <a:lnTo>
                    <a:pt x="105" y="56"/>
                  </a:lnTo>
                  <a:lnTo>
                    <a:pt x="92" y="42"/>
                  </a:lnTo>
                  <a:lnTo>
                    <a:pt x="133" y="45"/>
                  </a:lnTo>
                  <a:lnTo>
                    <a:pt x="232" y="60"/>
                  </a:lnTo>
                  <a:lnTo>
                    <a:pt x="186" y="32"/>
                  </a:lnTo>
                  <a:lnTo>
                    <a:pt x="149" y="0"/>
                  </a:lnTo>
                  <a:lnTo>
                    <a:pt x="33" y="21"/>
                  </a:lnTo>
                  <a:lnTo>
                    <a:pt x="2" y="24"/>
                  </a:lnTo>
                  <a:lnTo>
                    <a:pt x="0" y="35"/>
                  </a:lnTo>
                  <a:close/>
                </a:path>
              </a:pathLst>
            </a:custGeom>
            <a:solidFill>
              <a:srgbClr val="E0847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1" name="Freeform 76"/>
            <p:cNvSpPr>
              <a:spLocks/>
            </p:cNvSpPr>
            <p:nvPr/>
          </p:nvSpPr>
          <p:spPr bwMode="auto">
            <a:xfrm>
              <a:off x="3651" y="3268"/>
              <a:ext cx="149" cy="266"/>
            </a:xfrm>
            <a:custGeom>
              <a:avLst/>
              <a:gdLst>
                <a:gd name="T0" fmla="*/ 50 w 449"/>
                <a:gd name="T1" fmla="*/ 7 h 532"/>
                <a:gd name="T2" fmla="*/ 49 w 449"/>
                <a:gd name="T3" fmla="*/ 23 h 532"/>
                <a:gd name="T4" fmla="*/ 50 w 449"/>
                <a:gd name="T5" fmla="*/ 60 h 532"/>
                <a:gd name="T6" fmla="*/ 52 w 449"/>
                <a:gd name="T7" fmla="*/ 74 h 532"/>
                <a:gd name="T8" fmla="*/ 40 w 449"/>
                <a:gd name="T9" fmla="*/ 54 h 532"/>
                <a:gd name="T10" fmla="*/ 40 w 449"/>
                <a:gd name="T11" fmla="*/ 68 h 532"/>
                <a:gd name="T12" fmla="*/ 45 w 449"/>
                <a:gd name="T13" fmla="*/ 76 h 532"/>
                <a:gd name="T14" fmla="*/ 54 w 449"/>
                <a:gd name="T15" fmla="*/ 86 h 532"/>
                <a:gd name="T16" fmla="*/ 37 w 449"/>
                <a:gd name="T17" fmla="*/ 89 h 532"/>
                <a:gd name="T18" fmla="*/ 21 w 449"/>
                <a:gd name="T19" fmla="*/ 97 h 532"/>
                <a:gd name="T20" fmla="*/ 17 w 449"/>
                <a:gd name="T21" fmla="*/ 111 h 532"/>
                <a:gd name="T22" fmla="*/ 17 w 449"/>
                <a:gd name="T23" fmla="*/ 128 h 532"/>
                <a:gd name="T24" fmla="*/ 17 w 449"/>
                <a:gd name="T25" fmla="*/ 148 h 532"/>
                <a:gd name="T26" fmla="*/ 22 w 449"/>
                <a:gd name="T27" fmla="*/ 162 h 532"/>
                <a:gd name="T28" fmla="*/ 35 w 449"/>
                <a:gd name="T29" fmla="*/ 165 h 532"/>
                <a:gd name="T30" fmla="*/ 54 w 449"/>
                <a:gd name="T31" fmla="*/ 156 h 532"/>
                <a:gd name="T32" fmla="*/ 75 w 449"/>
                <a:gd name="T33" fmla="*/ 149 h 532"/>
                <a:gd name="T34" fmla="*/ 104 w 449"/>
                <a:gd name="T35" fmla="*/ 149 h 532"/>
                <a:gd name="T36" fmla="*/ 124 w 449"/>
                <a:gd name="T37" fmla="*/ 151 h 532"/>
                <a:gd name="T38" fmla="*/ 139 w 449"/>
                <a:gd name="T39" fmla="*/ 153 h 532"/>
                <a:gd name="T40" fmla="*/ 149 w 449"/>
                <a:gd name="T41" fmla="*/ 153 h 532"/>
                <a:gd name="T42" fmla="*/ 97 w 449"/>
                <a:gd name="T43" fmla="*/ 235 h 532"/>
                <a:gd name="T44" fmla="*/ 50 w 449"/>
                <a:gd name="T45" fmla="*/ 266 h 532"/>
                <a:gd name="T46" fmla="*/ 28 w 449"/>
                <a:gd name="T47" fmla="*/ 236 h 532"/>
                <a:gd name="T48" fmla="*/ 21 w 449"/>
                <a:gd name="T49" fmla="*/ 196 h 532"/>
                <a:gd name="T50" fmla="*/ 45 w 449"/>
                <a:gd name="T51" fmla="*/ 256 h 532"/>
                <a:gd name="T52" fmla="*/ 18 w 449"/>
                <a:gd name="T53" fmla="*/ 222 h 532"/>
                <a:gd name="T54" fmla="*/ 0 w 449"/>
                <a:gd name="T55" fmla="*/ 171 h 532"/>
                <a:gd name="T56" fmla="*/ 3 w 449"/>
                <a:gd name="T57" fmla="*/ 89 h 532"/>
                <a:gd name="T58" fmla="*/ 15 w 449"/>
                <a:gd name="T59" fmla="*/ 41 h 532"/>
                <a:gd name="T60" fmla="*/ 36 w 449"/>
                <a:gd name="T61" fmla="*/ 25 h 532"/>
                <a:gd name="T62" fmla="*/ 38 w 449"/>
                <a:gd name="T63" fmla="*/ 0 h 532"/>
                <a:gd name="T64" fmla="*/ 50 w 449"/>
                <a:gd name="T65" fmla="*/ 7 h 532"/>
                <a:gd name="T66" fmla="*/ 50 w 449"/>
                <a:gd name="T67" fmla="*/ 7 h 532"/>
                <a:gd name="T68" fmla="*/ 50 w 449"/>
                <a:gd name="T69" fmla="*/ 7 h 53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49" h="532">
                  <a:moveTo>
                    <a:pt x="150" y="13"/>
                  </a:moveTo>
                  <a:lnTo>
                    <a:pt x="149" y="46"/>
                  </a:lnTo>
                  <a:lnTo>
                    <a:pt x="150" y="120"/>
                  </a:lnTo>
                  <a:lnTo>
                    <a:pt x="157" y="147"/>
                  </a:lnTo>
                  <a:lnTo>
                    <a:pt x="121" y="107"/>
                  </a:lnTo>
                  <a:lnTo>
                    <a:pt x="121" y="136"/>
                  </a:lnTo>
                  <a:lnTo>
                    <a:pt x="135" y="152"/>
                  </a:lnTo>
                  <a:lnTo>
                    <a:pt x="163" y="172"/>
                  </a:lnTo>
                  <a:lnTo>
                    <a:pt x="112" y="177"/>
                  </a:lnTo>
                  <a:lnTo>
                    <a:pt x="64" y="194"/>
                  </a:lnTo>
                  <a:lnTo>
                    <a:pt x="51" y="222"/>
                  </a:lnTo>
                  <a:lnTo>
                    <a:pt x="51" y="255"/>
                  </a:lnTo>
                  <a:lnTo>
                    <a:pt x="51" y="296"/>
                  </a:lnTo>
                  <a:lnTo>
                    <a:pt x="67" y="324"/>
                  </a:lnTo>
                  <a:lnTo>
                    <a:pt x="105" y="330"/>
                  </a:lnTo>
                  <a:lnTo>
                    <a:pt x="163" y="311"/>
                  </a:lnTo>
                  <a:lnTo>
                    <a:pt x="225" y="297"/>
                  </a:lnTo>
                  <a:lnTo>
                    <a:pt x="312" y="297"/>
                  </a:lnTo>
                  <a:lnTo>
                    <a:pt x="373" y="302"/>
                  </a:lnTo>
                  <a:lnTo>
                    <a:pt x="418" y="305"/>
                  </a:lnTo>
                  <a:lnTo>
                    <a:pt x="449" y="305"/>
                  </a:lnTo>
                  <a:lnTo>
                    <a:pt x="291" y="469"/>
                  </a:lnTo>
                  <a:lnTo>
                    <a:pt x="150" y="532"/>
                  </a:lnTo>
                  <a:lnTo>
                    <a:pt x="85" y="472"/>
                  </a:lnTo>
                  <a:lnTo>
                    <a:pt x="64" y="392"/>
                  </a:lnTo>
                  <a:lnTo>
                    <a:pt x="135" y="512"/>
                  </a:lnTo>
                  <a:lnTo>
                    <a:pt x="54" y="444"/>
                  </a:lnTo>
                  <a:lnTo>
                    <a:pt x="0" y="341"/>
                  </a:lnTo>
                  <a:lnTo>
                    <a:pt x="10" y="177"/>
                  </a:lnTo>
                  <a:lnTo>
                    <a:pt x="44" y="82"/>
                  </a:lnTo>
                  <a:lnTo>
                    <a:pt x="108" y="50"/>
                  </a:lnTo>
                  <a:lnTo>
                    <a:pt x="114" y="0"/>
                  </a:lnTo>
                  <a:lnTo>
                    <a:pt x="150" y="13"/>
                  </a:lnTo>
                  <a:close/>
                </a:path>
              </a:pathLst>
            </a:custGeom>
            <a:solidFill>
              <a:srgbClr val="F59E9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2" name="Freeform 77"/>
            <p:cNvSpPr>
              <a:spLocks/>
            </p:cNvSpPr>
            <p:nvPr/>
          </p:nvSpPr>
          <p:spPr bwMode="auto">
            <a:xfrm>
              <a:off x="3747" y="3271"/>
              <a:ext cx="126" cy="226"/>
            </a:xfrm>
            <a:custGeom>
              <a:avLst/>
              <a:gdLst>
                <a:gd name="T0" fmla="*/ 118 w 378"/>
                <a:gd name="T1" fmla="*/ 26 h 451"/>
                <a:gd name="T2" fmla="*/ 89 w 378"/>
                <a:gd name="T3" fmla="*/ 0 h 451"/>
                <a:gd name="T4" fmla="*/ 67 w 378"/>
                <a:gd name="T5" fmla="*/ 23 h 451"/>
                <a:gd name="T6" fmla="*/ 86 w 378"/>
                <a:gd name="T7" fmla="*/ 14 h 451"/>
                <a:gd name="T8" fmla="*/ 109 w 378"/>
                <a:gd name="T9" fmla="*/ 28 h 451"/>
                <a:gd name="T10" fmla="*/ 107 w 378"/>
                <a:gd name="T11" fmla="*/ 44 h 451"/>
                <a:gd name="T12" fmla="*/ 92 w 378"/>
                <a:gd name="T13" fmla="*/ 69 h 451"/>
                <a:gd name="T14" fmla="*/ 79 w 378"/>
                <a:gd name="T15" fmla="*/ 76 h 451"/>
                <a:gd name="T16" fmla="*/ 40 w 378"/>
                <a:gd name="T17" fmla="*/ 87 h 451"/>
                <a:gd name="T18" fmla="*/ 63 w 378"/>
                <a:gd name="T19" fmla="*/ 97 h 451"/>
                <a:gd name="T20" fmla="*/ 72 w 378"/>
                <a:gd name="T21" fmla="*/ 97 h 451"/>
                <a:gd name="T22" fmla="*/ 64 w 378"/>
                <a:gd name="T23" fmla="*/ 122 h 451"/>
                <a:gd name="T24" fmla="*/ 32 w 378"/>
                <a:gd name="T25" fmla="*/ 177 h 451"/>
                <a:gd name="T26" fmla="*/ 0 w 378"/>
                <a:gd name="T27" fmla="*/ 226 h 451"/>
                <a:gd name="T28" fmla="*/ 26 w 378"/>
                <a:gd name="T29" fmla="*/ 206 h 451"/>
                <a:gd name="T30" fmla="*/ 83 w 378"/>
                <a:gd name="T31" fmla="*/ 127 h 451"/>
                <a:gd name="T32" fmla="*/ 126 w 378"/>
                <a:gd name="T33" fmla="*/ 30 h 451"/>
                <a:gd name="T34" fmla="*/ 118 w 378"/>
                <a:gd name="T35" fmla="*/ 26 h 451"/>
                <a:gd name="T36" fmla="*/ 118 w 378"/>
                <a:gd name="T37" fmla="*/ 26 h 451"/>
                <a:gd name="T38" fmla="*/ 118 w 378"/>
                <a:gd name="T39" fmla="*/ 26 h 45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78" h="451">
                  <a:moveTo>
                    <a:pt x="355" y="52"/>
                  </a:moveTo>
                  <a:lnTo>
                    <a:pt x="266" y="0"/>
                  </a:lnTo>
                  <a:lnTo>
                    <a:pt x="201" y="46"/>
                  </a:lnTo>
                  <a:lnTo>
                    <a:pt x="258" y="28"/>
                  </a:lnTo>
                  <a:lnTo>
                    <a:pt x="327" y="56"/>
                  </a:lnTo>
                  <a:lnTo>
                    <a:pt x="320" y="87"/>
                  </a:lnTo>
                  <a:lnTo>
                    <a:pt x="277" y="138"/>
                  </a:lnTo>
                  <a:lnTo>
                    <a:pt x="236" y="152"/>
                  </a:lnTo>
                  <a:lnTo>
                    <a:pt x="119" y="173"/>
                  </a:lnTo>
                  <a:lnTo>
                    <a:pt x="188" y="193"/>
                  </a:lnTo>
                  <a:lnTo>
                    <a:pt x="216" y="193"/>
                  </a:lnTo>
                  <a:lnTo>
                    <a:pt x="192" y="244"/>
                  </a:lnTo>
                  <a:lnTo>
                    <a:pt x="96" y="353"/>
                  </a:lnTo>
                  <a:lnTo>
                    <a:pt x="0" y="451"/>
                  </a:lnTo>
                  <a:lnTo>
                    <a:pt x="78" y="411"/>
                  </a:lnTo>
                  <a:lnTo>
                    <a:pt x="249" y="254"/>
                  </a:lnTo>
                  <a:lnTo>
                    <a:pt x="378" y="60"/>
                  </a:lnTo>
                  <a:lnTo>
                    <a:pt x="355" y="52"/>
                  </a:lnTo>
                  <a:close/>
                </a:path>
              </a:pathLst>
            </a:custGeom>
            <a:solidFill>
              <a:srgbClr val="E0847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3" name="Freeform 78"/>
            <p:cNvSpPr>
              <a:spLocks/>
            </p:cNvSpPr>
            <p:nvPr/>
          </p:nvSpPr>
          <p:spPr bwMode="auto">
            <a:xfrm>
              <a:off x="3702" y="3082"/>
              <a:ext cx="136" cy="187"/>
            </a:xfrm>
            <a:custGeom>
              <a:avLst/>
              <a:gdLst>
                <a:gd name="T0" fmla="*/ 76 w 406"/>
                <a:gd name="T1" fmla="*/ 177 h 373"/>
                <a:gd name="T2" fmla="*/ 37 w 406"/>
                <a:gd name="T3" fmla="*/ 184 h 373"/>
                <a:gd name="T4" fmla="*/ 0 w 406"/>
                <a:gd name="T5" fmla="*/ 187 h 373"/>
                <a:gd name="T6" fmla="*/ 36 w 406"/>
                <a:gd name="T7" fmla="*/ 173 h 373"/>
                <a:gd name="T8" fmla="*/ 62 w 406"/>
                <a:gd name="T9" fmla="*/ 148 h 373"/>
                <a:gd name="T10" fmla="*/ 71 w 406"/>
                <a:gd name="T11" fmla="*/ 116 h 373"/>
                <a:gd name="T12" fmla="*/ 100 w 406"/>
                <a:gd name="T13" fmla="*/ 86 h 373"/>
                <a:gd name="T14" fmla="*/ 108 w 406"/>
                <a:gd name="T15" fmla="*/ 65 h 373"/>
                <a:gd name="T16" fmla="*/ 100 w 406"/>
                <a:gd name="T17" fmla="*/ 45 h 373"/>
                <a:gd name="T18" fmla="*/ 54 w 406"/>
                <a:gd name="T19" fmla="*/ 16 h 373"/>
                <a:gd name="T20" fmla="*/ 106 w 406"/>
                <a:gd name="T21" fmla="*/ 12 h 373"/>
                <a:gd name="T22" fmla="*/ 107 w 406"/>
                <a:gd name="T23" fmla="*/ 0 h 373"/>
                <a:gd name="T24" fmla="*/ 129 w 406"/>
                <a:gd name="T25" fmla="*/ 33 h 373"/>
                <a:gd name="T26" fmla="*/ 136 w 406"/>
                <a:gd name="T27" fmla="*/ 57 h 373"/>
                <a:gd name="T28" fmla="*/ 135 w 406"/>
                <a:gd name="T29" fmla="*/ 77 h 373"/>
                <a:gd name="T30" fmla="*/ 124 w 406"/>
                <a:gd name="T31" fmla="*/ 117 h 373"/>
                <a:gd name="T32" fmla="*/ 76 w 406"/>
                <a:gd name="T33" fmla="*/ 177 h 373"/>
                <a:gd name="T34" fmla="*/ 76 w 406"/>
                <a:gd name="T35" fmla="*/ 177 h 373"/>
                <a:gd name="T36" fmla="*/ 76 w 406"/>
                <a:gd name="T37" fmla="*/ 177 h 37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06" h="373">
                  <a:moveTo>
                    <a:pt x="228" y="353"/>
                  </a:moveTo>
                  <a:lnTo>
                    <a:pt x="111" y="367"/>
                  </a:lnTo>
                  <a:lnTo>
                    <a:pt x="0" y="373"/>
                  </a:lnTo>
                  <a:lnTo>
                    <a:pt x="106" y="346"/>
                  </a:lnTo>
                  <a:lnTo>
                    <a:pt x="185" y="295"/>
                  </a:lnTo>
                  <a:lnTo>
                    <a:pt x="213" y="232"/>
                  </a:lnTo>
                  <a:lnTo>
                    <a:pt x="298" y="172"/>
                  </a:lnTo>
                  <a:lnTo>
                    <a:pt x="321" y="129"/>
                  </a:lnTo>
                  <a:lnTo>
                    <a:pt x="298" y="89"/>
                  </a:lnTo>
                  <a:lnTo>
                    <a:pt x="161" y="32"/>
                  </a:lnTo>
                  <a:lnTo>
                    <a:pt x="315" y="24"/>
                  </a:lnTo>
                  <a:lnTo>
                    <a:pt x="318" y="0"/>
                  </a:lnTo>
                  <a:lnTo>
                    <a:pt x="386" y="65"/>
                  </a:lnTo>
                  <a:lnTo>
                    <a:pt x="406" y="113"/>
                  </a:lnTo>
                  <a:lnTo>
                    <a:pt x="402" y="154"/>
                  </a:lnTo>
                  <a:lnTo>
                    <a:pt x="371" y="234"/>
                  </a:lnTo>
                  <a:lnTo>
                    <a:pt x="228" y="353"/>
                  </a:lnTo>
                  <a:close/>
                </a:path>
              </a:pathLst>
            </a:custGeom>
            <a:solidFill>
              <a:srgbClr val="F59E9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4" name="Freeform 79"/>
            <p:cNvSpPr>
              <a:spLocks/>
            </p:cNvSpPr>
            <p:nvPr/>
          </p:nvSpPr>
          <p:spPr bwMode="auto">
            <a:xfrm>
              <a:off x="3639" y="3114"/>
              <a:ext cx="191" cy="426"/>
            </a:xfrm>
            <a:custGeom>
              <a:avLst/>
              <a:gdLst>
                <a:gd name="T0" fmla="*/ 187 w 572"/>
                <a:gd name="T1" fmla="*/ 112 h 853"/>
                <a:gd name="T2" fmla="*/ 177 w 572"/>
                <a:gd name="T3" fmla="*/ 184 h 853"/>
                <a:gd name="T4" fmla="*/ 176 w 572"/>
                <a:gd name="T5" fmla="*/ 143 h 853"/>
                <a:gd name="T6" fmla="*/ 149 w 572"/>
                <a:gd name="T7" fmla="*/ 154 h 853"/>
                <a:gd name="T8" fmla="*/ 92 w 572"/>
                <a:gd name="T9" fmla="*/ 167 h 853"/>
                <a:gd name="T10" fmla="*/ 56 w 572"/>
                <a:gd name="T11" fmla="*/ 160 h 853"/>
                <a:gd name="T12" fmla="*/ 59 w 572"/>
                <a:gd name="T13" fmla="*/ 214 h 853"/>
                <a:gd name="T14" fmla="*/ 40 w 572"/>
                <a:gd name="T15" fmla="*/ 202 h 853"/>
                <a:gd name="T16" fmla="*/ 39 w 572"/>
                <a:gd name="T17" fmla="*/ 226 h 853"/>
                <a:gd name="T18" fmla="*/ 27 w 572"/>
                <a:gd name="T19" fmla="*/ 242 h 853"/>
                <a:gd name="T20" fmla="*/ 20 w 572"/>
                <a:gd name="T21" fmla="*/ 319 h 853"/>
                <a:gd name="T22" fmla="*/ 34 w 572"/>
                <a:gd name="T23" fmla="*/ 364 h 853"/>
                <a:gd name="T24" fmla="*/ 67 w 572"/>
                <a:gd name="T25" fmla="*/ 377 h 853"/>
                <a:gd name="T26" fmla="*/ 80 w 572"/>
                <a:gd name="T27" fmla="*/ 380 h 853"/>
                <a:gd name="T28" fmla="*/ 91 w 572"/>
                <a:gd name="T29" fmla="*/ 390 h 853"/>
                <a:gd name="T30" fmla="*/ 92 w 572"/>
                <a:gd name="T31" fmla="*/ 401 h 853"/>
                <a:gd name="T32" fmla="*/ 15 w 572"/>
                <a:gd name="T33" fmla="*/ 363 h 853"/>
                <a:gd name="T34" fmla="*/ 12 w 572"/>
                <a:gd name="T35" fmla="*/ 214 h 853"/>
                <a:gd name="T36" fmla="*/ 48 w 572"/>
                <a:gd name="T37" fmla="*/ 158 h 853"/>
                <a:gd name="T38" fmla="*/ 19 w 572"/>
                <a:gd name="T39" fmla="*/ 117 h 853"/>
                <a:gd name="T40" fmla="*/ 4 w 572"/>
                <a:gd name="T41" fmla="*/ 74 h 853"/>
                <a:gd name="T42" fmla="*/ 9 w 572"/>
                <a:gd name="T43" fmla="*/ 0 h 853"/>
                <a:gd name="T44" fmla="*/ 7 w 572"/>
                <a:gd name="T45" fmla="*/ 50 h 853"/>
                <a:gd name="T46" fmla="*/ 15 w 572"/>
                <a:gd name="T47" fmla="*/ 68 h 853"/>
                <a:gd name="T48" fmla="*/ 32 w 572"/>
                <a:gd name="T49" fmla="*/ 85 h 853"/>
                <a:gd name="T50" fmla="*/ 8 w 572"/>
                <a:gd name="T51" fmla="*/ 79 h 853"/>
                <a:gd name="T52" fmla="*/ 20 w 572"/>
                <a:gd name="T53" fmla="*/ 104 h 853"/>
                <a:gd name="T54" fmla="*/ 30 w 572"/>
                <a:gd name="T55" fmla="*/ 138 h 853"/>
                <a:gd name="T56" fmla="*/ 55 w 572"/>
                <a:gd name="T57" fmla="*/ 150 h 853"/>
                <a:gd name="T58" fmla="*/ 112 w 572"/>
                <a:gd name="T59" fmla="*/ 146 h 853"/>
                <a:gd name="T60" fmla="*/ 164 w 572"/>
                <a:gd name="T61" fmla="*/ 110 h 853"/>
                <a:gd name="T62" fmla="*/ 191 w 572"/>
                <a:gd name="T63" fmla="*/ 65 h 85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72" h="853">
                  <a:moveTo>
                    <a:pt x="572" y="130"/>
                  </a:moveTo>
                  <a:lnTo>
                    <a:pt x="559" y="225"/>
                  </a:lnTo>
                  <a:lnTo>
                    <a:pt x="556" y="328"/>
                  </a:lnTo>
                  <a:lnTo>
                    <a:pt x="531" y="368"/>
                  </a:lnTo>
                  <a:lnTo>
                    <a:pt x="534" y="316"/>
                  </a:lnTo>
                  <a:lnTo>
                    <a:pt x="527" y="287"/>
                  </a:lnTo>
                  <a:lnTo>
                    <a:pt x="505" y="273"/>
                  </a:lnTo>
                  <a:lnTo>
                    <a:pt x="446" y="309"/>
                  </a:lnTo>
                  <a:lnTo>
                    <a:pt x="389" y="324"/>
                  </a:lnTo>
                  <a:lnTo>
                    <a:pt x="276" y="334"/>
                  </a:lnTo>
                  <a:lnTo>
                    <a:pt x="207" y="328"/>
                  </a:lnTo>
                  <a:lnTo>
                    <a:pt x="168" y="320"/>
                  </a:lnTo>
                  <a:lnTo>
                    <a:pt x="164" y="376"/>
                  </a:lnTo>
                  <a:lnTo>
                    <a:pt x="178" y="429"/>
                  </a:lnTo>
                  <a:lnTo>
                    <a:pt x="143" y="394"/>
                  </a:lnTo>
                  <a:lnTo>
                    <a:pt x="120" y="405"/>
                  </a:lnTo>
                  <a:lnTo>
                    <a:pt x="115" y="431"/>
                  </a:lnTo>
                  <a:lnTo>
                    <a:pt x="116" y="452"/>
                  </a:lnTo>
                  <a:lnTo>
                    <a:pt x="192" y="478"/>
                  </a:lnTo>
                  <a:lnTo>
                    <a:pt x="82" y="485"/>
                  </a:lnTo>
                  <a:lnTo>
                    <a:pt x="61" y="516"/>
                  </a:lnTo>
                  <a:lnTo>
                    <a:pt x="61" y="639"/>
                  </a:lnTo>
                  <a:lnTo>
                    <a:pt x="73" y="678"/>
                  </a:lnTo>
                  <a:lnTo>
                    <a:pt x="102" y="729"/>
                  </a:lnTo>
                  <a:lnTo>
                    <a:pt x="168" y="817"/>
                  </a:lnTo>
                  <a:lnTo>
                    <a:pt x="202" y="754"/>
                  </a:lnTo>
                  <a:lnTo>
                    <a:pt x="252" y="702"/>
                  </a:lnTo>
                  <a:lnTo>
                    <a:pt x="239" y="760"/>
                  </a:lnTo>
                  <a:lnTo>
                    <a:pt x="243" y="784"/>
                  </a:lnTo>
                  <a:lnTo>
                    <a:pt x="273" y="781"/>
                  </a:lnTo>
                  <a:lnTo>
                    <a:pt x="377" y="733"/>
                  </a:lnTo>
                  <a:lnTo>
                    <a:pt x="277" y="803"/>
                  </a:lnTo>
                  <a:lnTo>
                    <a:pt x="161" y="853"/>
                  </a:lnTo>
                  <a:lnTo>
                    <a:pt x="44" y="727"/>
                  </a:lnTo>
                  <a:lnTo>
                    <a:pt x="28" y="597"/>
                  </a:lnTo>
                  <a:lnTo>
                    <a:pt x="37" y="429"/>
                  </a:lnTo>
                  <a:lnTo>
                    <a:pt x="139" y="343"/>
                  </a:lnTo>
                  <a:lnTo>
                    <a:pt x="144" y="317"/>
                  </a:lnTo>
                  <a:lnTo>
                    <a:pt x="78" y="285"/>
                  </a:lnTo>
                  <a:lnTo>
                    <a:pt x="58" y="235"/>
                  </a:lnTo>
                  <a:lnTo>
                    <a:pt x="25" y="189"/>
                  </a:lnTo>
                  <a:lnTo>
                    <a:pt x="13" y="148"/>
                  </a:lnTo>
                  <a:lnTo>
                    <a:pt x="0" y="41"/>
                  </a:lnTo>
                  <a:lnTo>
                    <a:pt x="28" y="0"/>
                  </a:lnTo>
                  <a:lnTo>
                    <a:pt x="15" y="41"/>
                  </a:lnTo>
                  <a:lnTo>
                    <a:pt x="21" y="100"/>
                  </a:lnTo>
                  <a:lnTo>
                    <a:pt x="32" y="141"/>
                  </a:lnTo>
                  <a:lnTo>
                    <a:pt x="44" y="136"/>
                  </a:lnTo>
                  <a:lnTo>
                    <a:pt x="65" y="151"/>
                  </a:lnTo>
                  <a:lnTo>
                    <a:pt x="95" y="171"/>
                  </a:lnTo>
                  <a:lnTo>
                    <a:pt x="44" y="159"/>
                  </a:lnTo>
                  <a:lnTo>
                    <a:pt x="25" y="159"/>
                  </a:lnTo>
                  <a:lnTo>
                    <a:pt x="35" y="187"/>
                  </a:lnTo>
                  <a:lnTo>
                    <a:pt x="61" y="208"/>
                  </a:lnTo>
                  <a:lnTo>
                    <a:pt x="75" y="232"/>
                  </a:lnTo>
                  <a:lnTo>
                    <a:pt x="89" y="277"/>
                  </a:lnTo>
                  <a:lnTo>
                    <a:pt x="116" y="293"/>
                  </a:lnTo>
                  <a:lnTo>
                    <a:pt x="164" y="301"/>
                  </a:lnTo>
                  <a:lnTo>
                    <a:pt x="228" y="305"/>
                  </a:lnTo>
                  <a:lnTo>
                    <a:pt x="334" y="293"/>
                  </a:lnTo>
                  <a:lnTo>
                    <a:pt x="432" y="270"/>
                  </a:lnTo>
                  <a:lnTo>
                    <a:pt x="490" y="220"/>
                  </a:lnTo>
                  <a:lnTo>
                    <a:pt x="572" y="130"/>
                  </a:lnTo>
                  <a:close/>
                </a:path>
              </a:pathLst>
            </a:custGeom>
            <a:solidFill>
              <a:srgbClr val="E0847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5" name="Freeform 80"/>
            <p:cNvSpPr>
              <a:spLocks/>
            </p:cNvSpPr>
            <p:nvPr/>
          </p:nvSpPr>
          <p:spPr bwMode="auto">
            <a:xfrm>
              <a:off x="3667" y="3087"/>
              <a:ext cx="20" cy="69"/>
            </a:xfrm>
            <a:custGeom>
              <a:avLst/>
              <a:gdLst>
                <a:gd name="T0" fmla="*/ 12 w 59"/>
                <a:gd name="T1" fmla="*/ 12 h 137"/>
                <a:gd name="T2" fmla="*/ 12 w 59"/>
                <a:gd name="T3" fmla="*/ 32 h 137"/>
                <a:gd name="T4" fmla="*/ 0 w 59"/>
                <a:gd name="T5" fmla="*/ 69 h 137"/>
                <a:gd name="T6" fmla="*/ 19 w 59"/>
                <a:gd name="T7" fmla="*/ 36 h 137"/>
                <a:gd name="T8" fmla="*/ 20 w 59"/>
                <a:gd name="T9" fmla="*/ 22 h 137"/>
                <a:gd name="T10" fmla="*/ 18 w 59"/>
                <a:gd name="T11" fmla="*/ 10 h 137"/>
                <a:gd name="T12" fmla="*/ 6 w 59"/>
                <a:gd name="T13" fmla="*/ 0 h 137"/>
                <a:gd name="T14" fmla="*/ 12 w 59"/>
                <a:gd name="T15" fmla="*/ 12 h 137"/>
                <a:gd name="T16" fmla="*/ 12 w 59"/>
                <a:gd name="T17" fmla="*/ 12 h 137"/>
                <a:gd name="T18" fmla="*/ 12 w 59"/>
                <a:gd name="T19" fmla="*/ 12 h 1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137">
                  <a:moveTo>
                    <a:pt x="35" y="23"/>
                  </a:moveTo>
                  <a:lnTo>
                    <a:pt x="35" y="64"/>
                  </a:lnTo>
                  <a:lnTo>
                    <a:pt x="0" y="137"/>
                  </a:lnTo>
                  <a:lnTo>
                    <a:pt x="55" y="71"/>
                  </a:lnTo>
                  <a:lnTo>
                    <a:pt x="59" y="44"/>
                  </a:lnTo>
                  <a:lnTo>
                    <a:pt x="54" y="19"/>
                  </a:lnTo>
                  <a:lnTo>
                    <a:pt x="17" y="0"/>
                  </a:lnTo>
                  <a:lnTo>
                    <a:pt x="35" y="23"/>
                  </a:lnTo>
                  <a:close/>
                </a:path>
              </a:pathLst>
            </a:custGeom>
            <a:solidFill>
              <a:srgbClr val="E0847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6" name="Freeform 81"/>
            <p:cNvSpPr>
              <a:spLocks/>
            </p:cNvSpPr>
            <p:nvPr/>
          </p:nvSpPr>
          <p:spPr bwMode="auto">
            <a:xfrm>
              <a:off x="3757" y="3084"/>
              <a:ext cx="88" cy="111"/>
            </a:xfrm>
            <a:custGeom>
              <a:avLst/>
              <a:gdLst>
                <a:gd name="T0" fmla="*/ 0 w 265"/>
                <a:gd name="T1" fmla="*/ 17 h 221"/>
                <a:gd name="T2" fmla="*/ 26 w 265"/>
                <a:gd name="T3" fmla="*/ 28 h 221"/>
                <a:gd name="T4" fmla="*/ 42 w 265"/>
                <a:gd name="T5" fmla="*/ 35 h 221"/>
                <a:gd name="T6" fmla="*/ 42 w 265"/>
                <a:gd name="T7" fmla="*/ 27 h 221"/>
                <a:gd name="T8" fmla="*/ 55 w 265"/>
                <a:gd name="T9" fmla="*/ 36 h 221"/>
                <a:gd name="T10" fmla="*/ 59 w 265"/>
                <a:gd name="T11" fmla="*/ 22 h 221"/>
                <a:gd name="T12" fmla="*/ 67 w 265"/>
                <a:gd name="T13" fmla="*/ 42 h 221"/>
                <a:gd name="T14" fmla="*/ 67 w 265"/>
                <a:gd name="T15" fmla="*/ 54 h 221"/>
                <a:gd name="T16" fmla="*/ 64 w 265"/>
                <a:gd name="T17" fmla="*/ 67 h 221"/>
                <a:gd name="T18" fmla="*/ 60 w 265"/>
                <a:gd name="T19" fmla="*/ 82 h 221"/>
                <a:gd name="T20" fmla="*/ 65 w 265"/>
                <a:gd name="T21" fmla="*/ 79 h 221"/>
                <a:gd name="T22" fmla="*/ 64 w 265"/>
                <a:gd name="T23" fmla="*/ 88 h 221"/>
                <a:gd name="T24" fmla="*/ 69 w 265"/>
                <a:gd name="T25" fmla="*/ 94 h 221"/>
                <a:gd name="T26" fmla="*/ 69 w 265"/>
                <a:gd name="T27" fmla="*/ 111 h 221"/>
                <a:gd name="T28" fmla="*/ 79 w 265"/>
                <a:gd name="T29" fmla="*/ 83 h 221"/>
                <a:gd name="T30" fmla="*/ 88 w 265"/>
                <a:gd name="T31" fmla="*/ 63 h 221"/>
                <a:gd name="T32" fmla="*/ 76 w 265"/>
                <a:gd name="T33" fmla="*/ 28 h 221"/>
                <a:gd name="T34" fmla="*/ 48 w 265"/>
                <a:gd name="T35" fmla="*/ 0 h 221"/>
                <a:gd name="T36" fmla="*/ 46 w 265"/>
                <a:gd name="T37" fmla="*/ 18 h 221"/>
                <a:gd name="T38" fmla="*/ 25 w 265"/>
                <a:gd name="T39" fmla="*/ 16 h 221"/>
                <a:gd name="T40" fmla="*/ 19 w 265"/>
                <a:gd name="T41" fmla="*/ 11 h 221"/>
                <a:gd name="T42" fmla="*/ 16 w 265"/>
                <a:gd name="T43" fmla="*/ 21 h 221"/>
                <a:gd name="T44" fmla="*/ 0 w 265"/>
                <a:gd name="T45" fmla="*/ 3 h 221"/>
                <a:gd name="T46" fmla="*/ 0 w 265"/>
                <a:gd name="T47" fmla="*/ 17 h 221"/>
                <a:gd name="T48" fmla="*/ 0 w 265"/>
                <a:gd name="T49" fmla="*/ 17 h 221"/>
                <a:gd name="T50" fmla="*/ 0 w 265"/>
                <a:gd name="T51" fmla="*/ 17 h 22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65" h="221">
                  <a:moveTo>
                    <a:pt x="0" y="33"/>
                  </a:moveTo>
                  <a:lnTo>
                    <a:pt x="78" y="56"/>
                  </a:lnTo>
                  <a:lnTo>
                    <a:pt x="127" y="69"/>
                  </a:lnTo>
                  <a:lnTo>
                    <a:pt x="127" y="53"/>
                  </a:lnTo>
                  <a:lnTo>
                    <a:pt x="167" y="72"/>
                  </a:lnTo>
                  <a:lnTo>
                    <a:pt x="177" y="44"/>
                  </a:lnTo>
                  <a:lnTo>
                    <a:pt x="201" y="83"/>
                  </a:lnTo>
                  <a:lnTo>
                    <a:pt x="201" y="108"/>
                  </a:lnTo>
                  <a:lnTo>
                    <a:pt x="193" y="134"/>
                  </a:lnTo>
                  <a:lnTo>
                    <a:pt x="180" y="163"/>
                  </a:lnTo>
                  <a:lnTo>
                    <a:pt x="195" y="158"/>
                  </a:lnTo>
                  <a:lnTo>
                    <a:pt x="193" y="176"/>
                  </a:lnTo>
                  <a:lnTo>
                    <a:pt x="207" y="188"/>
                  </a:lnTo>
                  <a:lnTo>
                    <a:pt x="207" y="221"/>
                  </a:lnTo>
                  <a:lnTo>
                    <a:pt x="239" y="166"/>
                  </a:lnTo>
                  <a:lnTo>
                    <a:pt x="265" y="125"/>
                  </a:lnTo>
                  <a:lnTo>
                    <a:pt x="229" y="56"/>
                  </a:lnTo>
                  <a:lnTo>
                    <a:pt x="146" y="0"/>
                  </a:lnTo>
                  <a:lnTo>
                    <a:pt x="139" y="35"/>
                  </a:lnTo>
                  <a:lnTo>
                    <a:pt x="74" y="31"/>
                  </a:lnTo>
                  <a:lnTo>
                    <a:pt x="57" y="22"/>
                  </a:lnTo>
                  <a:lnTo>
                    <a:pt x="49" y="42"/>
                  </a:lnTo>
                  <a:lnTo>
                    <a:pt x="0" y="5"/>
                  </a:lnTo>
                  <a:lnTo>
                    <a:pt x="0" y="33"/>
                  </a:lnTo>
                  <a:close/>
                </a:path>
              </a:pathLst>
            </a:custGeom>
            <a:solidFill>
              <a:srgbClr val="E0847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7" name="Freeform 82"/>
            <p:cNvSpPr>
              <a:spLocks/>
            </p:cNvSpPr>
            <p:nvPr/>
          </p:nvSpPr>
          <p:spPr bwMode="auto">
            <a:xfrm>
              <a:off x="3646" y="3019"/>
              <a:ext cx="67" cy="101"/>
            </a:xfrm>
            <a:custGeom>
              <a:avLst/>
              <a:gdLst>
                <a:gd name="T0" fmla="*/ 3 w 202"/>
                <a:gd name="T1" fmla="*/ 42 h 203"/>
                <a:gd name="T2" fmla="*/ 0 w 202"/>
                <a:gd name="T3" fmla="*/ 58 h 203"/>
                <a:gd name="T4" fmla="*/ 8 w 202"/>
                <a:gd name="T5" fmla="*/ 70 h 203"/>
                <a:gd name="T6" fmla="*/ 6 w 202"/>
                <a:gd name="T7" fmla="*/ 81 h 203"/>
                <a:gd name="T8" fmla="*/ 8 w 202"/>
                <a:gd name="T9" fmla="*/ 88 h 203"/>
                <a:gd name="T10" fmla="*/ 0 w 202"/>
                <a:gd name="T11" fmla="*/ 91 h 203"/>
                <a:gd name="T12" fmla="*/ 3 w 202"/>
                <a:gd name="T13" fmla="*/ 94 h 203"/>
                <a:gd name="T14" fmla="*/ 10 w 202"/>
                <a:gd name="T15" fmla="*/ 97 h 203"/>
                <a:gd name="T16" fmla="*/ 14 w 202"/>
                <a:gd name="T17" fmla="*/ 101 h 203"/>
                <a:gd name="T18" fmla="*/ 28 w 202"/>
                <a:gd name="T19" fmla="*/ 101 h 203"/>
                <a:gd name="T20" fmla="*/ 34 w 202"/>
                <a:gd name="T21" fmla="*/ 99 h 203"/>
                <a:gd name="T22" fmla="*/ 28 w 202"/>
                <a:gd name="T23" fmla="*/ 85 h 203"/>
                <a:gd name="T24" fmla="*/ 15 w 202"/>
                <a:gd name="T25" fmla="*/ 82 h 203"/>
                <a:gd name="T26" fmla="*/ 12 w 202"/>
                <a:gd name="T27" fmla="*/ 72 h 203"/>
                <a:gd name="T28" fmla="*/ 29 w 202"/>
                <a:gd name="T29" fmla="*/ 79 h 203"/>
                <a:gd name="T30" fmla="*/ 38 w 202"/>
                <a:gd name="T31" fmla="*/ 89 h 203"/>
                <a:gd name="T32" fmla="*/ 35 w 202"/>
                <a:gd name="T33" fmla="*/ 76 h 203"/>
                <a:gd name="T34" fmla="*/ 28 w 202"/>
                <a:gd name="T35" fmla="*/ 64 h 203"/>
                <a:gd name="T36" fmla="*/ 11 w 202"/>
                <a:gd name="T37" fmla="*/ 50 h 203"/>
                <a:gd name="T38" fmla="*/ 22 w 202"/>
                <a:gd name="T39" fmla="*/ 48 h 203"/>
                <a:gd name="T40" fmla="*/ 48 w 202"/>
                <a:gd name="T41" fmla="*/ 18 h 203"/>
                <a:gd name="T42" fmla="*/ 51 w 202"/>
                <a:gd name="T43" fmla="*/ 29 h 203"/>
                <a:gd name="T44" fmla="*/ 67 w 202"/>
                <a:gd name="T45" fmla="*/ 58 h 203"/>
                <a:gd name="T46" fmla="*/ 66 w 202"/>
                <a:gd name="T47" fmla="*/ 0 h 203"/>
                <a:gd name="T48" fmla="*/ 52 w 202"/>
                <a:gd name="T49" fmla="*/ 2 h 203"/>
                <a:gd name="T50" fmla="*/ 15 w 202"/>
                <a:gd name="T51" fmla="*/ 38 h 203"/>
                <a:gd name="T52" fmla="*/ 3 w 202"/>
                <a:gd name="T53" fmla="*/ 42 h 203"/>
                <a:gd name="T54" fmla="*/ 3 w 202"/>
                <a:gd name="T55" fmla="*/ 42 h 203"/>
                <a:gd name="T56" fmla="*/ 3 w 202"/>
                <a:gd name="T57" fmla="*/ 42 h 20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02" h="203">
                  <a:moveTo>
                    <a:pt x="10" y="84"/>
                  </a:moveTo>
                  <a:lnTo>
                    <a:pt x="1" y="117"/>
                  </a:lnTo>
                  <a:lnTo>
                    <a:pt x="24" y="140"/>
                  </a:lnTo>
                  <a:lnTo>
                    <a:pt x="19" y="163"/>
                  </a:lnTo>
                  <a:lnTo>
                    <a:pt x="25" y="177"/>
                  </a:lnTo>
                  <a:lnTo>
                    <a:pt x="0" y="182"/>
                  </a:lnTo>
                  <a:lnTo>
                    <a:pt x="10" y="189"/>
                  </a:lnTo>
                  <a:lnTo>
                    <a:pt x="29" y="194"/>
                  </a:lnTo>
                  <a:lnTo>
                    <a:pt x="42" y="203"/>
                  </a:lnTo>
                  <a:lnTo>
                    <a:pt x="83" y="203"/>
                  </a:lnTo>
                  <a:lnTo>
                    <a:pt x="104" y="198"/>
                  </a:lnTo>
                  <a:lnTo>
                    <a:pt x="83" y="171"/>
                  </a:lnTo>
                  <a:lnTo>
                    <a:pt x="46" y="164"/>
                  </a:lnTo>
                  <a:lnTo>
                    <a:pt x="36" y="144"/>
                  </a:lnTo>
                  <a:lnTo>
                    <a:pt x="87" y="158"/>
                  </a:lnTo>
                  <a:lnTo>
                    <a:pt x="116" y="179"/>
                  </a:lnTo>
                  <a:lnTo>
                    <a:pt x="107" y="152"/>
                  </a:lnTo>
                  <a:lnTo>
                    <a:pt x="83" y="128"/>
                  </a:lnTo>
                  <a:lnTo>
                    <a:pt x="32" y="101"/>
                  </a:lnTo>
                  <a:lnTo>
                    <a:pt x="65" y="96"/>
                  </a:lnTo>
                  <a:lnTo>
                    <a:pt x="146" y="36"/>
                  </a:lnTo>
                  <a:lnTo>
                    <a:pt x="153" y="59"/>
                  </a:lnTo>
                  <a:lnTo>
                    <a:pt x="202" y="117"/>
                  </a:lnTo>
                  <a:lnTo>
                    <a:pt x="199" y="0"/>
                  </a:lnTo>
                  <a:lnTo>
                    <a:pt x="158" y="4"/>
                  </a:lnTo>
                  <a:lnTo>
                    <a:pt x="45" y="76"/>
                  </a:lnTo>
                  <a:lnTo>
                    <a:pt x="10" y="84"/>
                  </a:lnTo>
                  <a:close/>
                </a:path>
              </a:pathLst>
            </a:custGeom>
            <a:solidFill>
              <a:srgbClr val="E0847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8" name="Freeform 83"/>
            <p:cNvSpPr>
              <a:spLocks/>
            </p:cNvSpPr>
            <p:nvPr/>
          </p:nvSpPr>
          <p:spPr bwMode="auto">
            <a:xfrm>
              <a:off x="3649" y="3012"/>
              <a:ext cx="65" cy="95"/>
            </a:xfrm>
            <a:custGeom>
              <a:avLst/>
              <a:gdLst>
                <a:gd name="T0" fmla="*/ 57 w 194"/>
                <a:gd name="T1" fmla="*/ 12 h 191"/>
                <a:gd name="T2" fmla="*/ 43 w 194"/>
                <a:gd name="T3" fmla="*/ 19 h 191"/>
                <a:gd name="T4" fmla="*/ 18 w 194"/>
                <a:gd name="T5" fmla="*/ 49 h 191"/>
                <a:gd name="T6" fmla="*/ 3 w 194"/>
                <a:gd name="T7" fmla="*/ 53 h 191"/>
                <a:gd name="T8" fmla="*/ 8 w 194"/>
                <a:gd name="T9" fmla="*/ 63 h 191"/>
                <a:gd name="T10" fmla="*/ 23 w 194"/>
                <a:gd name="T11" fmla="*/ 78 h 191"/>
                <a:gd name="T12" fmla="*/ 5 w 194"/>
                <a:gd name="T13" fmla="*/ 72 h 191"/>
                <a:gd name="T14" fmla="*/ 8 w 194"/>
                <a:gd name="T15" fmla="*/ 83 h 191"/>
                <a:gd name="T16" fmla="*/ 10 w 194"/>
                <a:gd name="T17" fmla="*/ 95 h 191"/>
                <a:gd name="T18" fmla="*/ 1 w 194"/>
                <a:gd name="T19" fmla="*/ 95 h 191"/>
                <a:gd name="T20" fmla="*/ 4 w 194"/>
                <a:gd name="T21" fmla="*/ 87 h 191"/>
                <a:gd name="T22" fmla="*/ 1 w 194"/>
                <a:gd name="T23" fmla="*/ 65 h 191"/>
                <a:gd name="T24" fmla="*/ 0 w 194"/>
                <a:gd name="T25" fmla="*/ 47 h 191"/>
                <a:gd name="T26" fmla="*/ 15 w 194"/>
                <a:gd name="T27" fmla="*/ 41 h 191"/>
                <a:gd name="T28" fmla="*/ 48 w 194"/>
                <a:gd name="T29" fmla="*/ 8 h 191"/>
                <a:gd name="T30" fmla="*/ 64 w 194"/>
                <a:gd name="T31" fmla="*/ 0 h 191"/>
                <a:gd name="T32" fmla="*/ 65 w 194"/>
                <a:gd name="T33" fmla="*/ 39 h 191"/>
                <a:gd name="T34" fmla="*/ 64 w 194"/>
                <a:gd name="T35" fmla="*/ 61 h 191"/>
                <a:gd name="T36" fmla="*/ 53 w 194"/>
                <a:gd name="T37" fmla="*/ 41 h 191"/>
                <a:gd name="T38" fmla="*/ 49 w 194"/>
                <a:gd name="T39" fmla="*/ 25 h 191"/>
                <a:gd name="T40" fmla="*/ 57 w 194"/>
                <a:gd name="T41" fmla="*/ 12 h 191"/>
                <a:gd name="T42" fmla="*/ 57 w 194"/>
                <a:gd name="T43" fmla="*/ 12 h 191"/>
                <a:gd name="T44" fmla="*/ 57 w 194"/>
                <a:gd name="T45" fmla="*/ 12 h 19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4" h="191">
                  <a:moveTo>
                    <a:pt x="170" y="24"/>
                  </a:moveTo>
                  <a:lnTo>
                    <a:pt x="129" y="39"/>
                  </a:lnTo>
                  <a:lnTo>
                    <a:pt x="54" y="99"/>
                  </a:lnTo>
                  <a:lnTo>
                    <a:pt x="8" y="106"/>
                  </a:lnTo>
                  <a:lnTo>
                    <a:pt x="25" y="127"/>
                  </a:lnTo>
                  <a:lnTo>
                    <a:pt x="69" y="157"/>
                  </a:lnTo>
                  <a:lnTo>
                    <a:pt x="16" y="144"/>
                  </a:lnTo>
                  <a:lnTo>
                    <a:pt x="25" y="166"/>
                  </a:lnTo>
                  <a:lnTo>
                    <a:pt x="30" y="190"/>
                  </a:lnTo>
                  <a:lnTo>
                    <a:pt x="3" y="191"/>
                  </a:lnTo>
                  <a:lnTo>
                    <a:pt x="11" y="175"/>
                  </a:lnTo>
                  <a:lnTo>
                    <a:pt x="3" y="130"/>
                  </a:lnTo>
                  <a:lnTo>
                    <a:pt x="0" y="95"/>
                  </a:lnTo>
                  <a:lnTo>
                    <a:pt x="45" y="83"/>
                  </a:lnTo>
                  <a:lnTo>
                    <a:pt x="144" y="17"/>
                  </a:lnTo>
                  <a:lnTo>
                    <a:pt x="191" y="0"/>
                  </a:lnTo>
                  <a:lnTo>
                    <a:pt x="194" y="78"/>
                  </a:lnTo>
                  <a:lnTo>
                    <a:pt x="190" y="122"/>
                  </a:lnTo>
                  <a:lnTo>
                    <a:pt x="157" y="83"/>
                  </a:lnTo>
                  <a:lnTo>
                    <a:pt x="146" y="50"/>
                  </a:lnTo>
                  <a:lnTo>
                    <a:pt x="170" y="24"/>
                  </a:lnTo>
                  <a:close/>
                </a:path>
              </a:pathLst>
            </a:custGeom>
            <a:solidFill>
              <a:srgbClr val="C7695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9" name="Freeform 84"/>
            <p:cNvSpPr>
              <a:spLocks/>
            </p:cNvSpPr>
            <p:nvPr/>
          </p:nvSpPr>
          <p:spPr bwMode="auto">
            <a:xfrm>
              <a:off x="3494" y="3276"/>
              <a:ext cx="198" cy="251"/>
            </a:xfrm>
            <a:custGeom>
              <a:avLst/>
              <a:gdLst>
                <a:gd name="T0" fmla="*/ 0 w 595"/>
                <a:gd name="T1" fmla="*/ 183 h 501"/>
                <a:gd name="T2" fmla="*/ 16 w 595"/>
                <a:gd name="T3" fmla="*/ 114 h 501"/>
                <a:gd name="T4" fmla="*/ 22 w 595"/>
                <a:gd name="T5" fmla="*/ 82 h 501"/>
                <a:gd name="T6" fmla="*/ 46 w 595"/>
                <a:gd name="T7" fmla="*/ 56 h 501"/>
                <a:gd name="T8" fmla="*/ 76 w 595"/>
                <a:gd name="T9" fmla="*/ 45 h 501"/>
                <a:gd name="T10" fmla="*/ 118 w 595"/>
                <a:gd name="T11" fmla="*/ 35 h 501"/>
                <a:gd name="T12" fmla="*/ 162 w 595"/>
                <a:gd name="T13" fmla="*/ 19 h 501"/>
                <a:gd name="T14" fmla="*/ 173 w 595"/>
                <a:gd name="T15" fmla="*/ 14 h 501"/>
                <a:gd name="T16" fmla="*/ 198 w 595"/>
                <a:gd name="T17" fmla="*/ 0 h 501"/>
                <a:gd name="T18" fmla="*/ 189 w 595"/>
                <a:gd name="T19" fmla="*/ 21 h 501"/>
                <a:gd name="T20" fmla="*/ 175 w 595"/>
                <a:gd name="T21" fmla="*/ 40 h 501"/>
                <a:gd name="T22" fmla="*/ 163 w 595"/>
                <a:gd name="T23" fmla="*/ 82 h 501"/>
                <a:gd name="T24" fmla="*/ 158 w 595"/>
                <a:gd name="T25" fmla="*/ 150 h 501"/>
                <a:gd name="T26" fmla="*/ 161 w 595"/>
                <a:gd name="T27" fmla="*/ 200 h 501"/>
                <a:gd name="T28" fmla="*/ 150 w 595"/>
                <a:gd name="T29" fmla="*/ 147 h 501"/>
                <a:gd name="T30" fmla="*/ 148 w 595"/>
                <a:gd name="T31" fmla="*/ 87 h 501"/>
                <a:gd name="T32" fmla="*/ 147 w 595"/>
                <a:gd name="T33" fmla="*/ 60 h 501"/>
                <a:gd name="T34" fmla="*/ 120 w 595"/>
                <a:gd name="T35" fmla="*/ 60 h 501"/>
                <a:gd name="T36" fmla="*/ 87 w 595"/>
                <a:gd name="T37" fmla="*/ 60 h 501"/>
                <a:gd name="T38" fmla="*/ 62 w 595"/>
                <a:gd name="T39" fmla="*/ 67 h 501"/>
                <a:gd name="T40" fmla="*/ 36 w 595"/>
                <a:gd name="T41" fmla="*/ 94 h 501"/>
                <a:gd name="T42" fmla="*/ 30 w 595"/>
                <a:gd name="T43" fmla="*/ 163 h 501"/>
                <a:gd name="T44" fmla="*/ 40 w 595"/>
                <a:gd name="T45" fmla="*/ 210 h 501"/>
                <a:gd name="T46" fmla="*/ 64 w 595"/>
                <a:gd name="T47" fmla="*/ 222 h 501"/>
                <a:gd name="T48" fmla="*/ 30 w 595"/>
                <a:gd name="T49" fmla="*/ 251 h 501"/>
                <a:gd name="T50" fmla="*/ 0 w 595"/>
                <a:gd name="T51" fmla="*/ 183 h 501"/>
                <a:gd name="T52" fmla="*/ 0 w 595"/>
                <a:gd name="T53" fmla="*/ 183 h 501"/>
                <a:gd name="T54" fmla="*/ 0 w 595"/>
                <a:gd name="T55" fmla="*/ 183 h 50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95" h="501">
                  <a:moveTo>
                    <a:pt x="0" y="366"/>
                  </a:moveTo>
                  <a:lnTo>
                    <a:pt x="47" y="228"/>
                  </a:lnTo>
                  <a:lnTo>
                    <a:pt x="65" y="163"/>
                  </a:lnTo>
                  <a:lnTo>
                    <a:pt x="139" y="112"/>
                  </a:lnTo>
                  <a:lnTo>
                    <a:pt x="228" y="90"/>
                  </a:lnTo>
                  <a:lnTo>
                    <a:pt x="354" y="70"/>
                  </a:lnTo>
                  <a:lnTo>
                    <a:pt x="487" y="38"/>
                  </a:lnTo>
                  <a:lnTo>
                    <a:pt x="520" y="27"/>
                  </a:lnTo>
                  <a:lnTo>
                    <a:pt x="595" y="0"/>
                  </a:lnTo>
                  <a:lnTo>
                    <a:pt x="569" y="42"/>
                  </a:lnTo>
                  <a:lnTo>
                    <a:pt x="525" y="80"/>
                  </a:lnTo>
                  <a:lnTo>
                    <a:pt x="491" y="163"/>
                  </a:lnTo>
                  <a:lnTo>
                    <a:pt x="476" y="299"/>
                  </a:lnTo>
                  <a:lnTo>
                    <a:pt x="483" y="399"/>
                  </a:lnTo>
                  <a:lnTo>
                    <a:pt x="450" y="293"/>
                  </a:lnTo>
                  <a:lnTo>
                    <a:pt x="446" y="174"/>
                  </a:lnTo>
                  <a:lnTo>
                    <a:pt x="443" y="119"/>
                  </a:lnTo>
                  <a:lnTo>
                    <a:pt x="361" y="119"/>
                  </a:lnTo>
                  <a:lnTo>
                    <a:pt x="262" y="119"/>
                  </a:lnTo>
                  <a:lnTo>
                    <a:pt x="187" y="134"/>
                  </a:lnTo>
                  <a:lnTo>
                    <a:pt x="109" y="188"/>
                  </a:lnTo>
                  <a:lnTo>
                    <a:pt x="91" y="326"/>
                  </a:lnTo>
                  <a:lnTo>
                    <a:pt x="120" y="419"/>
                  </a:lnTo>
                  <a:lnTo>
                    <a:pt x="191" y="444"/>
                  </a:lnTo>
                  <a:lnTo>
                    <a:pt x="91" y="501"/>
                  </a:lnTo>
                  <a:lnTo>
                    <a:pt x="0" y="36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0" name="Freeform 85"/>
            <p:cNvSpPr>
              <a:spLocks/>
            </p:cNvSpPr>
            <p:nvPr/>
          </p:nvSpPr>
          <p:spPr bwMode="auto">
            <a:xfrm>
              <a:off x="3699" y="3257"/>
              <a:ext cx="346" cy="625"/>
            </a:xfrm>
            <a:custGeom>
              <a:avLst/>
              <a:gdLst>
                <a:gd name="T0" fmla="*/ 135 w 1036"/>
                <a:gd name="T1" fmla="*/ 17 h 1248"/>
                <a:gd name="T2" fmla="*/ 156 w 1036"/>
                <a:gd name="T3" fmla="*/ 35 h 1248"/>
                <a:gd name="T4" fmla="*/ 167 w 1036"/>
                <a:gd name="T5" fmla="*/ 43 h 1248"/>
                <a:gd name="T6" fmla="*/ 151 w 1036"/>
                <a:gd name="T7" fmla="*/ 72 h 1248"/>
                <a:gd name="T8" fmla="*/ 100 w 1036"/>
                <a:gd name="T9" fmla="*/ 169 h 1248"/>
                <a:gd name="T10" fmla="*/ 68 w 1036"/>
                <a:gd name="T11" fmla="*/ 219 h 1248"/>
                <a:gd name="T12" fmla="*/ 0 w 1036"/>
                <a:gd name="T13" fmla="*/ 285 h 1248"/>
                <a:gd name="T14" fmla="*/ 74 w 1036"/>
                <a:gd name="T15" fmla="*/ 228 h 1248"/>
                <a:gd name="T16" fmla="*/ 128 w 1036"/>
                <a:gd name="T17" fmla="*/ 158 h 1248"/>
                <a:gd name="T18" fmla="*/ 164 w 1036"/>
                <a:gd name="T19" fmla="*/ 91 h 1248"/>
                <a:gd name="T20" fmla="*/ 177 w 1036"/>
                <a:gd name="T21" fmla="*/ 61 h 1248"/>
                <a:gd name="T22" fmla="*/ 202 w 1036"/>
                <a:gd name="T23" fmla="*/ 70 h 1248"/>
                <a:gd name="T24" fmla="*/ 233 w 1036"/>
                <a:gd name="T25" fmla="*/ 85 h 1248"/>
                <a:gd name="T26" fmla="*/ 265 w 1036"/>
                <a:gd name="T27" fmla="*/ 100 h 1248"/>
                <a:gd name="T28" fmla="*/ 292 w 1036"/>
                <a:gd name="T29" fmla="*/ 121 h 1248"/>
                <a:gd name="T30" fmla="*/ 314 w 1036"/>
                <a:gd name="T31" fmla="*/ 129 h 1248"/>
                <a:gd name="T32" fmla="*/ 334 w 1036"/>
                <a:gd name="T33" fmla="*/ 152 h 1248"/>
                <a:gd name="T34" fmla="*/ 339 w 1036"/>
                <a:gd name="T35" fmla="*/ 193 h 1248"/>
                <a:gd name="T36" fmla="*/ 320 w 1036"/>
                <a:gd name="T37" fmla="*/ 304 h 1248"/>
                <a:gd name="T38" fmla="*/ 275 w 1036"/>
                <a:gd name="T39" fmla="*/ 437 h 1248"/>
                <a:gd name="T40" fmla="*/ 232 w 1036"/>
                <a:gd name="T41" fmla="*/ 523 h 1248"/>
                <a:gd name="T42" fmla="*/ 217 w 1036"/>
                <a:gd name="T43" fmla="*/ 512 h 1248"/>
                <a:gd name="T44" fmla="*/ 220 w 1036"/>
                <a:gd name="T45" fmla="*/ 527 h 1248"/>
                <a:gd name="T46" fmla="*/ 178 w 1036"/>
                <a:gd name="T47" fmla="*/ 593 h 1248"/>
                <a:gd name="T48" fmla="*/ 233 w 1036"/>
                <a:gd name="T49" fmla="*/ 536 h 1248"/>
                <a:gd name="T50" fmla="*/ 272 w 1036"/>
                <a:gd name="T51" fmla="*/ 465 h 1248"/>
                <a:gd name="T52" fmla="*/ 248 w 1036"/>
                <a:gd name="T53" fmla="*/ 564 h 1248"/>
                <a:gd name="T54" fmla="*/ 231 w 1036"/>
                <a:gd name="T55" fmla="*/ 586 h 1248"/>
                <a:gd name="T56" fmla="*/ 206 w 1036"/>
                <a:gd name="T57" fmla="*/ 594 h 1248"/>
                <a:gd name="T58" fmla="*/ 172 w 1036"/>
                <a:gd name="T59" fmla="*/ 625 h 1248"/>
                <a:gd name="T60" fmla="*/ 209 w 1036"/>
                <a:gd name="T61" fmla="*/ 605 h 1248"/>
                <a:gd name="T62" fmla="*/ 233 w 1036"/>
                <a:gd name="T63" fmla="*/ 605 h 1248"/>
                <a:gd name="T64" fmla="*/ 258 w 1036"/>
                <a:gd name="T65" fmla="*/ 580 h 1248"/>
                <a:gd name="T66" fmla="*/ 292 w 1036"/>
                <a:gd name="T67" fmla="*/ 444 h 1248"/>
                <a:gd name="T68" fmla="*/ 298 w 1036"/>
                <a:gd name="T69" fmla="*/ 402 h 1248"/>
                <a:gd name="T70" fmla="*/ 334 w 1036"/>
                <a:gd name="T71" fmla="*/ 276 h 1248"/>
                <a:gd name="T72" fmla="*/ 346 w 1036"/>
                <a:gd name="T73" fmla="*/ 211 h 1248"/>
                <a:gd name="T74" fmla="*/ 346 w 1036"/>
                <a:gd name="T75" fmla="*/ 166 h 1248"/>
                <a:gd name="T76" fmla="*/ 331 w 1036"/>
                <a:gd name="T77" fmla="*/ 132 h 1248"/>
                <a:gd name="T78" fmla="*/ 280 w 1036"/>
                <a:gd name="T79" fmla="*/ 92 h 1248"/>
                <a:gd name="T80" fmla="*/ 213 w 1036"/>
                <a:gd name="T81" fmla="*/ 58 h 1248"/>
                <a:gd name="T82" fmla="*/ 184 w 1036"/>
                <a:gd name="T83" fmla="*/ 40 h 1248"/>
                <a:gd name="T84" fmla="*/ 173 w 1036"/>
                <a:gd name="T85" fmla="*/ 31 h 1248"/>
                <a:gd name="T86" fmla="*/ 160 w 1036"/>
                <a:gd name="T87" fmla="*/ 29 h 1248"/>
                <a:gd name="T88" fmla="*/ 145 w 1036"/>
                <a:gd name="T89" fmla="*/ 16 h 1248"/>
                <a:gd name="T90" fmla="*/ 125 w 1036"/>
                <a:gd name="T91" fmla="*/ 0 h 1248"/>
                <a:gd name="T92" fmla="*/ 118 w 1036"/>
                <a:gd name="T93" fmla="*/ 39 h 1248"/>
                <a:gd name="T94" fmla="*/ 135 w 1036"/>
                <a:gd name="T95" fmla="*/ 17 h 1248"/>
                <a:gd name="T96" fmla="*/ 135 w 1036"/>
                <a:gd name="T97" fmla="*/ 17 h 1248"/>
                <a:gd name="T98" fmla="*/ 135 w 1036"/>
                <a:gd name="T99" fmla="*/ 17 h 12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36" h="1248">
                  <a:moveTo>
                    <a:pt x="404" y="34"/>
                  </a:moveTo>
                  <a:lnTo>
                    <a:pt x="466" y="70"/>
                  </a:lnTo>
                  <a:lnTo>
                    <a:pt x="500" y="85"/>
                  </a:lnTo>
                  <a:lnTo>
                    <a:pt x="451" y="144"/>
                  </a:lnTo>
                  <a:lnTo>
                    <a:pt x="300" y="337"/>
                  </a:lnTo>
                  <a:lnTo>
                    <a:pt x="204" y="437"/>
                  </a:lnTo>
                  <a:lnTo>
                    <a:pt x="0" y="570"/>
                  </a:lnTo>
                  <a:lnTo>
                    <a:pt x="222" y="456"/>
                  </a:lnTo>
                  <a:lnTo>
                    <a:pt x="384" y="315"/>
                  </a:lnTo>
                  <a:lnTo>
                    <a:pt x="492" y="182"/>
                  </a:lnTo>
                  <a:lnTo>
                    <a:pt x="530" y="121"/>
                  </a:lnTo>
                  <a:lnTo>
                    <a:pt x="604" y="139"/>
                  </a:lnTo>
                  <a:lnTo>
                    <a:pt x="698" y="169"/>
                  </a:lnTo>
                  <a:lnTo>
                    <a:pt x="792" y="199"/>
                  </a:lnTo>
                  <a:lnTo>
                    <a:pt x="873" y="242"/>
                  </a:lnTo>
                  <a:lnTo>
                    <a:pt x="939" y="258"/>
                  </a:lnTo>
                  <a:lnTo>
                    <a:pt x="999" y="304"/>
                  </a:lnTo>
                  <a:lnTo>
                    <a:pt x="1014" y="385"/>
                  </a:lnTo>
                  <a:lnTo>
                    <a:pt x="958" y="608"/>
                  </a:lnTo>
                  <a:lnTo>
                    <a:pt x="822" y="872"/>
                  </a:lnTo>
                  <a:lnTo>
                    <a:pt x="696" y="1045"/>
                  </a:lnTo>
                  <a:lnTo>
                    <a:pt x="650" y="1023"/>
                  </a:lnTo>
                  <a:lnTo>
                    <a:pt x="659" y="1053"/>
                  </a:lnTo>
                  <a:lnTo>
                    <a:pt x="533" y="1184"/>
                  </a:lnTo>
                  <a:lnTo>
                    <a:pt x="698" y="1070"/>
                  </a:lnTo>
                  <a:lnTo>
                    <a:pt x="813" y="929"/>
                  </a:lnTo>
                  <a:lnTo>
                    <a:pt x="744" y="1127"/>
                  </a:lnTo>
                  <a:lnTo>
                    <a:pt x="691" y="1170"/>
                  </a:lnTo>
                  <a:lnTo>
                    <a:pt x="618" y="1186"/>
                  </a:lnTo>
                  <a:lnTo>
                    <a:pt x="514" y="1248"/>
                  </a:lnTo>
                  <a:lnTo>
                    <a:pt x="625" y="1208"/>
                  </a:lnTo>
                  <a:lnTo>
                    <a:pt x="698" y="1208"/>
                  </a:lnTo>
                  <a:lnTo>
                    <a:pt x="774" y="1159"/>
                  </a:lnTo>
                  <a:lnTo>
                    <a:pt x="873" y="887"/>
                  </a:lnTo>
                  <a:lnTo>
                    <a:pt x="891" y="803"/>
                  </a:lnTo>
                  <a:lnTo>
                    <a:pt x="999" y="551"/>
                  </a:lnTo>
                  <a:lnTo>
                    <a:pt x="1036" y="421"/>
                  </a:lnTo>
                  <a:lnTo>
                    <a:pt x="1036" y="331"/>
                  </a:lnTo>
                  <a:lnTo>
                    <a:pt x="992" y="263"/>
                  </a:lnTo>
                  <a:lnTo>
                    <a:pt x="839" y="183"/>
                  </a:lnTo>
                  <a:lnTo>
                    <a:pt x="638" y="115"/>
                  </a:lnTo>
                  <a:lnTo>
                    <a:pt x="550" y="80"/>
                  </a:lnTo>
                  <a:lnTo>
                    <a:pt x="517" y="61"/>
                  </a:lnTo>
                  <a:lnTo>
                    <a:pt x="480" y="58"/>
                  </a:lnTo>
                  <a:lnTo>
                    <a:pt x="434" y="32"/>
                  </a:lnTo>
                  <a:lnTo>
                    <a:pt x="374" y="0"/>
                  </a:lnTo>
                  <a:lnTo>
                    <a:pt x="353" y="77"/>
                  </a:lnTo>
                  <a:lnTo>
                    <a:pt x="404" y="3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1" name="Freeform 86"/>
            <p:cNvSpPr>
              <a:spLocks/>
            </p:cNvSpPr>
            <p:nvPr/>
          </p:nvSpPr>
          <p:spPr bwMode="auto">
            <a:xfrm>
              <a:off x="3646" y="3380"/>
              <a:ext cx="122" cy="175"/>
            </a:xfrm>
            <a:custGeom>
              <a:avLst/>
              <a:gdLst>
                <a:gd name="T0" fmla="*/ 0 w 367"/>
                <a:gd name="T1" fmla="*/ 40 h 352"/>
                <a:gd name="T2" fmla="*/ 4 w 367"/>
                <a:gd name="T3" fmla="*/ 98 h 352"/>
                <a:gd name="T4" fmla="*/ 39 w 367"/>
                <a:gd name="T5" fmla="*/ 156 h 352"/>
                <a:gd name="T6" fmla="*/ 47 w 367"/>
                <a:gd name="T7" fmla="*/ 175 h 352"/>
                <a:gd name="T8" fmla="*/ 122 w 367"/>
                <a:gd name="T9" fmla="*/ 108 h 352"/>
                <a:gd name="T10" fmla="*/ 55 w 367"/>
                <a:gd name="T11" fmla="*/ 158 h 352"/>
                <a:gd name="T12" fmla="*/ 19 w 367"/>
                <a:gd name="T13" fmla="*/ 104 h 352"/>
                <a:gd name="T14" fmla="*/ 7 w 367"/>
                <a:gd name="T15" fmla="*/ 66 h 352"/>
                <a:gd name="T16" fmla="*/ 3 w 367"/>
                <a:gd name="T17" fmla="*/ 0 h 352"/>
                <a:gd name="T18" fmla="*/ 0 w 367"/>
                <a:gd name="T19" fmla="*/ 40 h 352"/>
                <a:gd name="T20" fmla="*/ 0 w 367"/>
                <a:gd name="T21" fmla="*/ 40 h 352"/>
                <a:gd name="T22" fmla="*/ 0 w 367"/>
                <a:gd name="T23" fmla="*/ 40 h 35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67" h="352">
                  <a:moveTo>
                    <a:pt x="0" y="81"/>
                  </a:moveTo>
                  <a:lnTo>
                    <a:pt x="13" y="197"/>
                  </a:lnTo>
                  <a:lnTo>
                    <a:pt x="116" y="314"/>
                  </a:lnTo>
                  <a:lnTo>
                    <a:pt x="140" y="352"/>
                  </a:lnTo>
                  <a:lnTo>
                    <a:pt x="367" y="217"/>
                  </a:lnTo>
                  <a:lnTo>
                    <a:pt x="166" y="318"/>
                  </a:lnTo>
                  <a:lnTo>
                    <a:pt x="57" y="210"/>
                  </a:lnTo>
                  <a:lnTo>
                    <a:pt x="20" y="132"/>
                  </a:lnTo>
                  <a:lnTo>
                    <a:pt x="10" y="0"/>
                  </a:lnTo>
                  <a:lnTo>
                    <a:pt x="0" y="8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2" name="Freeform 87"/>
            <p:cNvSpPr>
              <a:spLocks/>
            </p:cNvSpPr>
            <p:nvPr/>
          </p:nvSpPr>
          <p:spPr bwMode="auto">
            <a:xfrm>
              <a:off x="3699" y="3478"/>
              <a:ext cx="227" cy="296"/>
            </a:xfrm>
            <a:custGeom>
              <a:avLst/>
              <a:gdLst>
                <a:gd name="T0" fmla="*/ 140 w 682"/>
                <a:gd name="T1" fmla="*/ 216 h 593"/>
                <a:gd name="T2" fmla="*/ 130 w 682"/>
                <a:gd name="T3" fmla="*/ 204 h 593"/>
                <a:gd name="T4" fmla="*/ 159 w 682"/>
                <a:gd name="T5" fmla="*/ 154 h 593"/>
                <a:gd name="T6" fmla="*/ 174 w 682"/>
                <a:gd name="T7" fmla="*/ 101 h 593"/>
                <a:gd name="T8" fmla="*/ 185 w 682"/>
                <a:gd name="T9" fmla="*/ 62 h 593"/>
                <a:gd name="T10" fmla="*/ 227 w 682"/>
                <a:gd name="T11" fmla="*/ 0 h 593"/>
                <a:gd name="T12" fmla="*/ 167 w 682"/>
                <a:gd name="T13" fmla="*/ 51 h 593"/>
                <a:gd name="T14" fmla="*/ 145 w 682"/>
                <a:gd name="T15" fmla="*/ 126 h 593"/>
                <a:gd name="T16" fmla="*/ 133 w 682"/>
                <a:gd name="T17" fmla="*/ 165 h 593"/>
                <a:gd name="T18" fmla="*/ 118 w 682"/>
                <a:gd name="T19" fmla="*/ 186 h 593"/>
                <a:gd name="T20" fmla="*/ 83 w 682"/>
                <a:gd name="T21" fmla="*/ 187 h 593"/>
                <a:gd name="T22" fmla="*/ 25 w 682"/>
                <a:gd name="T23" fmla="*/ 127 h 593"/>
                <a:gd name="T24" fmla="*/ 0 w 682"/>
                <a:gd name="T25" fmla="*/ 104 h 593"/>
                <a:gd name="T26" fmla="*/ 5 w 682"/>
                <a:gd name="T27" fmla="*/ 112 h 593"/>
                <a:gd name="T28" fmla="*/ 32 w 682"/>
                <a:gd name="T29" fmla="*/ 142 h 593"/>
                <a:gd name="T30" fmla="*/ 57 w 682"/>
                <a:gd name="T31" fmla="*/ 168 h 593"/>
                <a:gd name="T32" fmla="*/ 105 w 682"/>
                <a:gd name="T33" fmla="*/ 220 h 593"/>
                <a:gd name="T34" fmla="*/ 142 w 682"/>
                <a:gd name="T35" fmla="*/ 259 h 593"/>
                <a:gd name="T36" fmla="*/ 123 w 682"/>
                <a:gd name="T37" fmla="*/ 222 h 593"/>
                <a:gd name="T38" fmla="*/ 172 w 682"/>
                <a:gd name="T39" fmla="*/ 250 h 593"/>
                <a:gd name="T40" fmla="*/ 224 w 682"/>
                <a:gd name="T41" fmla="*/ 296 h 593"/>
                <a:gd name="T42" fmla="*/ 161 w 682"/>
                <a:gd name="T43" fmla="*/ 230 h 593"/>
                <a:gd name="T44" fmla="*/ 140 w 682"/>
                <a:gd name="T45" fmla="*/ 216 h 593"/>
                <a:gd name="T46" fmla="*/ 140 w 682"/>
                <a:gd name="T47" fmla="*/ 216 h 593"/>
                <a:gd name="T48" fmla="*/ 140 w 682"/>
                <a:gd name="T49" fmla="*/ 216 h 59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82" h="593">
                  <a:moveTo>
                    <a:pt x="422" y="433"/>
                  </a:moveTo>
                  <a:lnTo>
                    <a:pt x="392" y="408"/>
                  </a:lnTo>
                  <a:lnTo>
                    <a:pt x="477" y="309"/>
                  </a:lnTo>
                  <a:lnTo>
                    <a:pt x="522" y="202"/>
                  </a:lnTo>
                  <a:lnTo>
                    <a:pt x="556" y="124"/>
                  </a:lnTo>
                  <a:lnTo>
                    <a:pt x="682" y="0"/>
                  </a:lnTo>
                  <a:lnTo>
                    <a:pt x="503" y="102"/>
                  </a:lnTo>
                  <a:lnTo>
                    <a:pt x="436" y="252"/>
                  </a:lnTo>
                  <a:lnTo>
                    <a:pt x="399" y="331"/>
                  </a:lnTo>
                  <a:lnTo>
                    <a:pt x="354" y="373"/>
                  </a:lnTo>
                  <a:lnTo>
                    <a:pt x="248" y="374"/>
                  </a:lnTo>
                  <a:lnTo>
                    <a:pt x="76" y="255"/>
                  </a:lnTo>
                  <a:lnTo>
                    <a:pt x="0" y="208"/>
                  </a:lnTo>
                  <a:lnTo>
                    <a:pt x="15" y="225"/>
                  </a:lnTo>
                  <a:lnTo>
                    <a:pt x="96" y="285"/>
                  </a:lnTo>
                  <a:lnTo>
                    <a:pt x="171" y="336"/>
                  </a:lnTo>
                  <a:lnTo>
                    <a:pt x="314" y="441"/>
                  </a:lnTo>
                  <a:lnTo>
                    <a:pt x="427" y="518"/>
                  </a:lnTo>
                  <a:lnTo>
                    <a:pt x="369" y="445"/>
                  </a:lnTo>
                  <a:lnTo>
                    <a:pt x="517" y="501"/>
                  </a:lnTo>
                  <a:lnTo>
                    <a:pt x="674" y="593"/>
                  </a:lnTo>
                  <a:lnTo>
                    <a:pt x="483" y="460"/>
                  </a:lnTo>
                  <a:lnTo>
                    <a:pt x="422" y="43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3" name="Freeform 88"/>
            <p:cNvSpPr>
              <a:spLocks/>
            </p:cNvSpPr>
            <p:nvPr/>
          </p:nvSpPr>
          <p:spPr bwMode="auto">
            <a:xfrm>
              <a:off x="3447" y="3512"/>
              <a:ext cx="458" cy="381"/>
            </a:xfrm>
            <a:custGeom>
              <a:avLst/>
              <a:gdLst>
                <a:gd name="T0" fmla="*/ 218 w 1372"/>
                <a:gd name="T1" fmla="*/ 144 h 761"/>
                <a:gd name="T2" fmla="*/ 227 w 1372"/>
                <a:gd name="T3" fmla="*/ 161 h 761"/>
                <a:gd name="T4" fmla="*/ 286 w 1372"/>
                <a:gd name="T5" fmla="*/ 260 h 761"/>
                <a:gd name="T6" fmla="*/ 313 w 1372"/>
                <a:gd name="T7" fmla="*/ 296 h 761"/>
                <a:gd name="T8" fmla="*/ 354 w 1372"/>
                <a:gd name="T9" fmla="*/ 333 h 761"/>
                <a:gd name="T10" fmla="*/ 366 w 1372"/>
                <a:gd name="T11" fmla="*/ 353 h 761"/>
                <a:gd name="T12" fmla="*/ 379 w 1372"/>
                <a:gd name="T13" fmla="*/ 363 h 761"/>
                <a:gd name="T14" fmla="*/ 398 w 1372"/>
                <a:gd name="T15" fmla="*/ 358 h 761"/>
                <a:gd name="T16" fmla="*/ 412 w 1372"/>
                <a:gd name="T17" fmla="*/ 351 h 761"/>
                <a:gd name="T18" fmla="*/ 429 w 1372"/>
                <a:gd name="T19" fmla="*/ 336 h 761"/>
                <a:gd name="T20" fmla="*/ 458 w 1372"/>
                <a:gd name="T21" fmla="*/ 301 h 761"/>
                <a:gd name="T22" fmla="*/ 426 w 1372"/>
                <a:gd name="T23" fmla="*/ 358 h 761"/>
                <a:gd name="T24" fmla="*/ 411 w 1372"/>
                <a:gd name="T25" fmla="*/ 371 h 761"/>
                <a:gd name="T26" fmla="*/ 388 w 1372"/>
                <a:gd name="T27" fmla="*/ 381 h 761"/>
                <a:gd name="T28" fmla="*/ 348 w 1372"/>
                <a:gd name="T29" fmla="*/ 381 h 761"/>
                <a:gd name="T30" fmla="*/ 304 w 1372"/>
                <a:gd name="T31" fmla="*/ 380 h 761"/>
                <a:gd name="T32" fmla="*/ 256 w 1372"/>
                <a:gd name="T33" fmla="*/ 369 h 761"/>
                <a:gd name="T34" fmla="*/ 325 w 1372"/>
                <a:gd name="T35" fmla="*/ 369 h 761"/>
                <a:gd name="T36" fmla="*/ 345 w 1372"/>
                <a:gd name="T37" fmla="*/ 362 h 761"/>
                <a:gd name="T38" fmla="*/ 294 w 1372"/>
                <a:gd name="T39" fmla="*/ 311 h 761"/>
                <a:gd name="T40" fmla="*/ 225 w 1372"/>
                <a:gd name="T41" fmla="*/ 235 h 761"/>
                <a:gd name="T42" fmla="*/ 244 w 1372"/>
                <a:gd name="T43" fmla="*/ 284 h 761"/>
                <a:gd name="T44" fmla="*/ 182 w 1372"/>
                <a:gd name="T45" fmla="*/ 200 h 761"/>
                <a:gd name="T46" fmla="*/ 182 w 1372"/>
                <a:gd name="T47" fmla="*/ 238 h 761"/>
                <a:gd name="T48" fmla="*/ 203 w 1372"/>
                <a:gd name="T49" fmla="*/ 281 h 761"/>
                <a:gd name="T50" fmla="*/ 207 w 1372"/>
                <a:gd name="T51" fmla="*/ 311 h 761"/>
                <a:gd name="T52" fmla="*/ 240 w 1372"/>
                <a:gd name="T53" fmla="*/ 361 h 761"/>
                <a:gd name="T54" fmla="*/ 211 w 1372"/>
                <a:gd name="T55" fmla="*/ 340 h 761"/>
                <a:gd name="T56" fmla="*/ 182 w 1372"/>
                <a:gd name="T57" fmla="*/ 318 h 761"/>
                <a:gd name="T58" fmla="*/ 169 w 1372"/>
                <a:gd name="T59" fmla="*/ 294 h 761"/>
                <a:gd name="T60" fmla="*/ 167 w 1372"/>
                <a:gd name="T61" fmla="*/ 262 h 761"/>
                <a:gd name="T62" fmla="*/ 140 w 1372"/>
                <a:gd name="T63" fmla="*/ 224 h 761"/>
                <a:gd name="T64" fmla="*/ 121 w 1372"/>
                <a:gd name="T65" fmla="*/ 197 h 761"/>
                <a:gd name="T66" fmla="*/ 0 w 1372"/>
                <a:gd name="T67" fmla="*/ 283 h 761"/>
                <a:gd name="T68" fmla="*/ 108 w 1372"/>
                <a:gd name="T69" fmla="*/ 195 h 761"/>
                <a:gd name="T70" fmla="*/ 108 w 1372"/>
                <a:gd name="T71" fmla="*/ 164 h 761"/>
                <a:gd name="T72" fmla="*/ 15 w 1372"/>
                <a:gd name="T73" fmla="*/ 0 h 761"/>
                <a:gd name="T74" fmla="*/ 110 w 1372"/>
                <a:gd name="T75" fmla="*/ 157 h 761"/>
                <a:gd name="T76" fmla="*/ 114 w 1372"/>
                <a:gd name="T77" fmla="*/ 186 h 761"/>
                <a:gd name="T78" fmla="*/ 124 w 1372"/>
                <a:gd name="T79" fmla="*/ 182 h 761"/>
                <a:gd name="T80" fmla="*/ 140 w 1372"/>
                <a:gd name="T81" fmla="*/ 172 h 761"/>
                <a:gd name="T82" fmla="*/ 77 w 1372"/>
                <a:gd name="T83" fmla="*/ 44 h 761"/>
                <a:gd name="T84" fmla="*/ 143 w 1372"/>
                <a:gd name="T85" fmla="*/ 165 h 761"/>
                <a:gd name="T86" fmla="*/ 157 w 1372"/>
                <a:gd name="T87" fmla="*/ 156 h 761"/>
                <a:gd name="T88" fmla="*/ 107 w 1372"/>
                <a:gd name="T89" fmla="*/ 78 h 761"/>
                <a:gd name="T90" fmla="*/ 160 w 1372"/>
                <a:gd name="T91" fmla="*/ 153 h 761"/>
                <a:gd name="T92" fmla="*/ 120 w 1372"/>
                <a:gd name="T93" fmla="*/ 100 h 761"/>
                <a:gd name="T94" fmla="*/ 166 w 1372"/>
                <a:gd name="T95" fmla="*/ 101 h 761"/>
                <a:gd name="T96" fmla="*/ 192 w 1372"/>
                <a:gd name="T97" fmla="*/ 98 h 761"/>
                <a:gd name="T98" fmla="*/ 179 w 1372"/>
                <a:gd name="T99" fmla="*/ 106 h 761"/>
                <a:gd name="T100" fmla="*/ 191 w 1372"/>
                <a:gd name="T101" fmla="*/ 119 h 761"/>
                <a:gd name="T102" fmla="*/ 203 w 1372"/>
                <a:gd name="T103" fmla="*/ 127 h 761"/>
                <a:gd name="T104" fmla="*/ 223 w 1372"/>
                <a:gd name="T105" fmla="*/ 122 h 761"/>
                <a:gd name="T106" fmla="*/ 211 w 1372"/>
                <a:gd name="T107" fmla="*/ 130 h 761"/>
                <a:gd name="T108" fmla="*/ 218 w 1372"/>
                <a:gd name="T109" fmla="*/ 144 h 761"/>
                <a:gd name="T110" fmla="*/ 218 w 1372"/>
                <a:gd name="T111" fmla="*/ 144 h 761"/>
                <a:gd name="T112" fmla="*/ 218 w 1372"/>
                <a:gd name="T113" fmla="*/ 144 h 76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72" h="761">
                  <a:moveTo>
                    <a:pt x="654" y="287"/>
                  </a:moveTo>
                  <a:lnTo>
                    <a:pt x="680" y="322"/>
                  </a:lnTo>
                  <a:lnTo>
                    <a:pt x="858" y="519"/>
                  </a:lnTo>
                  <a:lnTo>
                    <a:pt x="937" y="591"/>
                  </a:lnTo>
                  <a:lnTo>
                    <a:pt x="1059" y="665"/>
                  </a:lnTo>
                  <a:lnTo>
                    <a:pt x="1096" y="705"/>
                  </a:lnTo>
                  <a:lnTo>
                    <a:pt x="1134" y="726"/>
                  </a:lnTo>
                  <a:lnTo>
                    <a:pt x="1191" y="716"/>
                  </a:lnTo>
                  <a:lnTo>
                    <a:pt x="1235" y="702"/>
                  </a:lnTo>
                  <a:lnTo>
                    <a:pt x="1286" y="672"/>
                  </a:lnTo>
                  <a:lnTo>
                    <a:pt x="1372" y="602"/>
                  </a:lnTo>
                  <a:lnTo>
                    <a:pt x="1275" y="716"/>
                  </a:lnTo>
                  <a:lnTo>
                    <a:pt x="1232" y="741"/>
                  </a:lnTo>
                  <a:lnTo>
                    <a:pt x="1161" y="761"/>
                  </a:lnTo>
                  <a:lnTo>
                    <a:pt x="1041" y="761"/>
                  </a:lnTo>
                  <a:lnTo>
                    <a:pt x="912" y="760"/>
                  </a:lnTo>
                  <a:lnTo>
                    <a:pt x="766" y="738"/>
                  </a:lnTo>
                  <a:lnTo>
                    <a:pt x="973" y="738"/>
                  </a:lnTo>
                  <a:lnTo>
                    <a:pt x="1034" y="724"/>
                  </a:lnTo>
                  <a:lnTo>
                    <a:pt x="882" y="622"/>
                  </a:lnTo>
                  <a:lnTo>
                    <a:pt x="674" y="469"/>
                  </a:lnTo>
                  <a:lnTo>
                    <a:pt x="731" y="568"/>
                  </a:lnTo>
                  <a:lnTo>
                    <a:pt x="545" y="399"/>
                  </a:lnTo>
                  <a:lnTo>
                    <a:pt x="545" y="476"/>
                  </a:lnTo>
                  <a:lnTo>
                    <a:pt x="609" y="561"/>
                  </a:lnTo>
                  <a:lnTo>
                    <a:pt x="619" y="621"/>
                  </a:lnTo>
                  <a:lnTo>
                    <a:pt x="719" y="721"/>
                  </a:lnTo>
                  <a:lnTo>
                    <a:pt x="633" y="680"/>
                  </a:lnTo>
                  <a:lnTo>
                    <a:pt x="545" y="636"/>
                  </a:lnTo>
                  <a:lnTo>
                    <a:pt x="505" y="587"/>
                  </a:lnTo>
                  <a:lnTo>
                    <a:pt x="500" y="523"/>
                  </a:lnTo>
                  <a:lnTo>
                    <a:pt x="419" y="448"/>
                  </a:lnTo>
                  <a:lnTo>
                    <a:pt x="362" y="393"/>
                  </a:lnTo>
                  <a:lnTo>
                    <a:pt x="0" y="565"/>
                  </a:lnTo>
                  <a:lnTo>
                    <a:pt x="324" y="389"/>
                  </a:lnTo>
                  <a:lnTo>
                    <a:pt x="324" y="328"/>
                  </a:lnTo>
                  <a:lnTo>
                    <a:pt x="46" y="0"/>
                  </a:lnTo>
                  <a:lnTo>
                    <a:pt x="330" y="314"/>
                  </a:lnTo>
                  <a:lnTo>
                    <a:pt x="341" y="372"/>
                  </a:lnTo>
                  <a:lnTo>
                    <a:pt x="372" y="363"/>
                  </a:lnTo>
                  <a:lnTo>
                    <a:pt x="419" y="343"/>
                  </a:lnTo>
                  <a:lnTo>
                    <a:pt x="232" y="87"/>
                  </a:lnTo>
                  <a:lnTo>
                    <a:pt x="429" y="329"/>
                  </a:lnTo>
                  <a:lnTo>
                    <a:pt x="469" y="312"/>
                  </a:lnTo>
                  <a:lnTo>
                    <a:pt x="320" y="155"/>
                  </a:lnTo>
                  <a:lnTo>
                    <a:pt x="480" y="305"/>
                  </a:lnTo>
                  <a:lnTo>
                    <a:pt x="358" y="199"/>
                  </a:lnTo>
                  <a:lnTo>
                    <a:pt x="497" y="202"/>
                  </a:lnTo>
                  <a:lnTo>
                    <a:pt x="576" y="195"/>
                  </a:lnTo>
                  <a:lnTo>
                    <a:pt x="537" y="212"/>
                  </a:lnTo>
                  <a:lnTo>
                    <a:pt x="573" y="238"/>
                  </a:lnTo>
                  <a:lnTo>
                    <a:pt x="609" y="253"/>
                  </a:lnTo>
                  <a:lnTo>
                    <a:pt x="668" y="243"/>
                  </a:lnTo>
                  <a:lnTo>
                    <a:pt x="633" y="260"/>
                  </a:lnTo>
                  <a:lnTo>
                    <a:pt x="654" y="28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4" name="Freeform 89"/>
            <p:cNvSpPr>
              <a:spLocks/>
            </p:cNvSpPr>
            <p:nvPr/>
          </p:nvSpPr>
          <p:spPr bwMode="auto">
            <a:xfrm>
              <a:off x="3265" y="3560"/>
              <a:ext cx="89" cy="134"/>
            </a:xfrm>
            <a:custGeom>
              <a:avLst/>
              <a:gdLst>
                <a:gd name="T0" fmla="*/ 43 w 268"/>
                <a:gd name="T1" fmla="*/ 3 h 270"/>
                <a:gd name="T2" fmla="*/ 24 w 268"/>
                <a:gd name="T3" fmla="*/ 15 h 270"/>
                <a:gd name="T4" fmla="*/ 10 w 268"/>
                <a:gd name="T5" fmla="*/ 22 h 270"/>
                <a:gd name="T6" fmla="*/ 0 w 268"/>
                <a:gd name="T7" fmla="*/ 34 h 270"/>
                <a:gd name="T8" fmla="*/ 0 w 268"/>
                <a:gd name="T9" fmla="*/ 46 h 270"/>
                <a:gd name="T10" fmla="*/ 2 w 268"/>
                <a:gd name="T11" fmla="*/ 58 h 270"/>
                <a:gd name="T12" fmla="*/ 8 w 268"/>
                <a:gd name="T13" fmla="*/ 64 h 270"/>
                <a:gd name="T14" fmla="*/ 7 w 268"/>
                <a:gd name="T15" fmla="*/ 71 h 270"/>
                <a:gd name="T16" fmla="*/ 12 w 268"/>
                <a:gd name="T17" fmla="*/ 82 h 270"/>
                <a:gd name="T18" fmla="*/ 23 w 268"/>
                <a:gd name="T19" fmla="*/ 88 h 270"/>
                <a:gd name="T20" fmla="*/ 25 w 268"/>
                <a:gd name="T21" fmla="*/ 100 h 270"/>
                <a:gd name="T22" fmla="*/ 33 w 268"/>
                <a:gd name="T23" fmla="*/ 107 h 270"/>
                <a:gd name="T24" fmla="*/ 39 w 268"/>
                <a:gd name="T25" fmla="*/ 113 h 270"/>
                <a:gd name="T26" fmla="*/ 51 w 268"/>
                <a:gd name="T27" fmla="*/ 116 h 270"/>
                <a:gd name="T28" fmla="*/ 52 w 268"/>
                <a:gd name="T29" fmla="*/ 130 h 270"/>
                <a:gd name="T30" fmla="*/ 60 w 268"/>
                <a:gd name="T31" fmla="*/ 134 h 270"/>
                <a:gd name="T32" fmla="*/ 56 w 268"/>
                <a:gd name="T33" fmla="*/ 122 h 270"/>
                <a:gd name="T34" fmla="*/ 63 w 268"/>
                <a:gd name="T35" fmla="*/ 104 h 270"/>
                <a:gd name="T36" fmla="*/ 68 w 268"/>
                <a:gd name="T37" fmla="*/ 90 h 270"/>
                <a:gd name="T38" fmla="*/ 75 w 268"/>
                <a:gd name="T39" fmla="*/ 72 h 270"/>
                <a:gd name="T40" fmla="*/ 61 w 268"/>
                <a:gd name="T41" fmla="*/ 91 h 270"/>
                <a:gd name="T42" fmla="*/ 55 w 268"/>
                <a:gd name="T43" fmla="*/ 102 h 270"/>
                <a:gd name="T44" fmla="*/ 45 w 268"/>
                <a:gd name="T45" fmla="*/ 106 h 270"/>
                <a:gd name="T46" fmla="*/ 36 w 268"/>
                <a:gd name="T47" fmla="*/ 95 h 270"/>
                <a:gd name="T48" fmla="*/ 37 w 268"/>
                <a:gd name="T49" fmla="*/ 80 h 270"/>
                <a:gd name="T50" fmla="*/ 51 w 268"/>
                <a:gd name="T51" fmla="*/ 67 h 270"/>
                <a:gd name="T52" fmla="*/ 78 w 268"/>
                <a:gd name="T53" fmla="*/ 38 h 270"/>
                <a:gd name="T54" fmla="*/ 89 w 268"/>
                <a:gd name="T55" fmla="*/ 26 h 270"/>
                <a:gd name="T56" fmla="*/ 76 w 268"/>
                <a:gd name="T57" fmla="*/ 33 h 270"/>
                <a:gd name="T58" fmla="*/ 60 w 268"/>
                <a:gd name="T59" fmla="*/ 48 h 270"/>
                <a:gd name="T60" fmla="*/ 43 w 268"/>
                <a:gd name="T61" fmla="*/ 65 h 270"/>
                <a:gd name="T62" fmla="*/ 39 w 268"/>
                <a:gd name="T63" fmla="*/ 70 h 270"/>
                <a:gd name="T64" fmla="*/ 28 w 268"/>
                <a:gd name="T65" fmla="*/ 74 h 270"/>
                <a:gd name="T66" fmla="*/ 19 w 268"/>
                <a:gd name="T67" fmla="*/ 67 h 270"/>
                <a:gd name="T68" fmla="*/ 16 w 268"/>
                <a:gd name="T69" fmla="*/ 59 h 270"/>
                <a:gd name="T70" fmla="*/ 31 w 268"/>
                <a:gd name="T71" fmla="*/ 39 h 270"/>
                <a:gd name="T72" fmla="*/ 45 w 268"/>
                <a:gd name="T73" fmla="*/ 26 h 270"/>
                <a:gd name="T74" fmla="*/ 33 w 268"/>
                <a:gd name="T75" fmla="*/ 34 h 270"/>
                <a:gd name="T76" fmla="*/ 22 w 268"/>
                <a:gd name="T77" fmla="*/ 43 h 270"/>
                <a:gd name="T78" fmla="*/ 12 w 268"/>
                <a:gd name="T79" fmla="*/ 54 h 270"/>
                <a:gd name="T80" fmla="*/ 7 w 268"/>
                <a:gd name="T81" fmla="*/ 53 h 270"/>
                <a:gd name="T82" fmla="*/ 6 w 268"/>
                <a:gd name="T83" fmla="*/ 43 h 270"/>
                <a:gd name="T84" fmla="*/ 9 w 268"/>
                <a:gd name="T85" fmla="*/ 32 h 270"/>
                <a:gd name="T86" fmla="*/ 18 w 268"/>
                <a:gd name="T87" fmla="*/ 23 h 270"/>
                <a:gd name="T88" fmla="*/ 43 w 268"/>
                <a:gd name="T89" fmla="*/ 8 h 270"/>
                <a:gd name="T90" fmla="*/ 55 w 268"/>
                <a:gd name="T91" fmla="*/ 5 h 270"/>
                <a:gd name="T92" fmla="*/ 67 w 268"/>
                <a:gd name="T93" fmla="*/ 5 h 270"/>
                <a:gd name="T94" fmla="*/ 55 w 268"/>
                <a:gd name="T95" fmla="*/ 0 h 270"/>
                <a:gd name="T96" fmla="*/ 43 w 268"/>
                <a:gd name="T97" fmla="*/ 3 h 270"/>
                <a:gd name="T98" fmla="*/ 43 w 268"/>
                <a:gd name="T99" fmla="*/ 3 h 270"/>
                <a:gd name="T100" fmla="*/ 43 w 268"/>
                <a:gd name="T101" fmla="*/ 3 h 27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68" h="270">
                  <a:moveTo>
                    <a:pt x="130" y="6"/>
                  </a:moveTo>
                  <a:lnTo>
                    <a:pt x="71" y="30"/>
                  </a:lnTo>
                  <a:lnTo>
                    <a:pt x="31" y="45"/>
                  </a:lnTo>
                  <a:lnTo>
                    <a:pt x="0" y="69"/>
                  </a:lnTo>
                  <a:lnTo>
                    <a:pt x="0" y="93"/>
                  </a:lnTo>
                  <a:lnTo>
                    <a:pt x="7" y="116"/>
                  </a:lnTo>
                  <a:lnTo>
                    <a:pt x="24" y="128"/>
                  </a:lnTo>
                  <a:lnTo>
                    <a:pt x="21" y="144"/>
                  </a:lnTo>
                  <a:lnTo>
                    <a:pt x="37" y="166"/>
                  </a:lnTo>
                  <a:lnTo>
                    <a:pt x="68" y="178"/>
                  </a:lnTo>
                  <a:lnTo>
                    <a:pt x="76" y="201"/>
                  </a:lnTo>
                  <a:lnTo>
                    <a:pt x="98" y="216"/>
                  </a:lnTo>
                  <a:lnTo>
                    <a:pt x="116" y="228"/>
                  </a:lnTo>
                  <a:lnTo>
                    <a:pt x="153" y="234"/>
                  </a:lnTo>
                  <a:lnTo>
                    <a:pt x="157" y="261"/>
                  </a:lnTo>
                  <a:lnTo>
                    <a:pt x="180" y="270"/>
                  </a:lnTo>
                  <a:lnTo>
                    <a:pt x="170" y="245"/>
                  </a:lnTo>
                  <a:lnTo>
                    <a:pt x="190" y="209"/>
                  </a:lnTo>
                  <a:lnTo>
                    <a:pt x="204" y="182"/>
                  </a:lnTo>
                  <a:lnTo>
                    <a:pt x="226" y="145"/>
                  </a:lnTo>
                  <a:lnTo>
                    <a:pt x="184" y="184"/>
                  </a:lnTo>
                  <a:lnTo>
                    <a:pt x="167" y="205"/>
                  </a:lnTo>
                  <a:lnTo>
                    <a:pt x="134" y="213"/>
                  </a:lnTo>
                  <a:lnTo>
                    <a:pt x="107" y="191"/>
                  </a:lnTo>
                  <a:lnTo>
                    <a:pt x="110" y="162"/>
                  </a:lnTo>
                  <a:lnTo>
                    <a:pt x="153" y="135"/>
                  </a:lnTo>
                  <a:lnTo>
                    <a:pt x="234" y="77"/>
                  </a:lnTo>
                  <a:lnTo>
                    <a:pt x="268" y="52"/>
                  </a:lnTo>
                  <a:lnTo>
                    <a:pt x="228" y="66"/>
                  </a:lnTo>
                  <a:lnTo>
                    <a:pt x="181" y="97"/>
                  </a:lnTo>
                  <a:lnTo>
                    <a:pt x="130" y="130"/>
                  </a:lnTo>
                  <a:lnTo>
                    <a:pt x="116" y="142"/>
                  </a:lnTo>
                  <a:lnTo>
                    <a:pt x="83" y="149"/>
                  </a:lnTo>
                  <a:lnTo>
                    <a:pt x="56" y="135"/>
                  </a:lnTo>
                  <a:lnTo>
                    <a:pt x="48" y="118"/>
                  </a:lnTo>
                  <a:lnTo>
                    <a:pt x="93" y="79"/>
                  </a:lnTo>
                  <a:lnTo>
                    <a:pt x="137" y="52"/>
                  </a:lnTo>
                  <a:lnTo>
                    <a:pt x="98" y="69"/>
                  </a:lnTo>
                  <a:lnTo>
                    <a:pt x="66" y="86"/>
                  </a:lnTo>
                  <a:lnTo>
                    <a:pt x="37" y="108"/>
                  </a:lnTo>
                  <a:lnTo>
                    <a:pt x="20" y="106"/>
                  </a:lnTo>
                  <a:lnTo>
                    <a:pt x="17" y="86"/>
                  </a:lnTo>
                  <a:lnTo>
                    <a:pt x="27" y="64"/>
                  </a:lnTo>
                  <a:lnTo>
                    <a:pt x="54" y="47"/>
                  </a:lnTo>
                  <a:lnTo>
                    <a:pt x="130" y="16"/>
                  </a:lnTo>
                  <a:lnTo>
                    <a:pt x="167" y="10"/>
                  </a:lnTo>
                  <a:lnTo>
                    <a:pt x="201" y="10"/>
                  </a:lnTo>
                  <a:lnTo>
                    <a:pt x="167" y="0"/>
                  </a:lnTo>
                  <a:lnTo>
                    <a:pt x="130"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5" name="Freeform 90"/>
            <p:cNvSpPr>
              <a:spLocks/>
            </p:cNvSpPr>
            <p:nvPr/>
          </p:nvSpPr>
          <p:spPr bwMode="auto">
            <a:xfrm>
              <a:off x="3330" y="3582"/>
              <a:ext cx="146" cy="217"/>
            </a:xfrm>
            <a:custGeom>
              <a:avLst/>
              <a:gdLst>
                <a:gd name="T0" fmla="*/ 33 w 439"/>
                <a:gd name="T1" fmla="*/ 13 h 433"/>
                <a:gd name="T2" fmla="*/ 27 w 439"/>
                <a:gd name="T3" fmla="*/ 26 h 433"/>
                <a:gd name="T4" fmla="*/ 19 w 439"/>
                <a:gd name="T5" fmla="*/ 39 h 433"/>
                <a:gd name="T6" fmla="*/ 0 w 439"/>
                <a:gd name="T7" fmla="*/ 66 h 433"/>
                <a:gd name="T8" fmla="*/ 21 w 439"/>
                <a:gd name="T9" fmla="*/ 47 h 433"/>
                <a:gd name="T10" fmla="*/ 26 w 439"/>
                <a:gd name="T11" fmla="*/ 48 h 433"/>
                <a:gd name="T12" fmla="*/ 26 w 439"/>
                <a:gd name="T13" fmla="*/ 68 h 433"/>
                <a:gd name="T14" fmla="*/ 18 w 439"/>
                <a:gd name="T15" fmla="*/ 90 h 433"/>
                <a:gd name="T16" fmla="*/ 13 w 439"/>
                <a:gd name="T17" fmla="*/ 103 h 433"/>
                <a:gd name="T18" fmla="*/ 26 w 439"/>
                <a:gd name="T19" fmla="*/ 100 h 433"/>
                <a:gd name="T20" fmla="*/ 111 w 439"/>
                <a:gd name="T21" fmla="*/ 217 h 433"/>
                <a:gd name="T22" fmla="*/ 146 w 439"/>
                <a:gd name="T23" fmla="*/ 192 h 433"/>
                <a:gd name="T24" fmla="*/ 115 w 439"/>
                <a:gd name="T25" fmla="*/ 210 h 433"/>
                <a:gd name="T26" fmla="*/ 24 w 439"/>
                <a:gd name="T27" fmla="*/ 88 h 433"/>
                <a:gd name="T28" fmla="*/ 30 w 439"/>
                <a:gd name="T29" fmla="*/ 72 h 433"/>
                <a:gd name="T30" fmla="*/ 31 w 439"/>
                <a:gd name="T31" fmla="*/ 54 h 433"/>
                <a:gd name="T32" fmla="*/ 30 w 439"/>
                <a:gd name="T33" fmla="*/ 45 h 433"/>
                <a:gd name="T34" fmla="*/ 24 w 439"/>
                <a:gd name="T35" fmla="*/ 39 h 433"/>
                <a:gd name="T36" fmla="*/ 35 w 439"/>
                <a:gd name="T37" fmla="*/ 22 h 433"/>
                <a:gd name="T38" fmla="*/ 35 w 439"/>
                <a:gd name="T39" fmla="*/ 8 h 433"/>
                <a:gd name="T40" fmla="*/ 31 w 439"/>
                <a:gd name="T41" fmla="*/ 0 h 433"/>
                <a:gd name="T42" fmla="*/ 20 w 439"/>
                <a:gd name="T43" fmla="*/ 6 h 433"/>
                <a:gd name="T44" fmla="*/ 29 w 439"/>
                <a:gd name="T45" fmla="*/ 5 h 433"/>
                <a:gd name="T46" fmla="*/ 33 w 439"/>
                <a:gd name="T47" fmla="*/ 13 h 433"/>
                <a:gd name="T48" fmla="*/ 33 w 439"/>
                <a:gd name="T49" fmla="*/ 13 h 433"/>
                <a:gd name="T50" fmla="*/ 33 w 439"/>
                <a:gd name="T51" fmla="*/ 13 h 43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439" h="433">
                  <a:moveTo>
                    <a:pt x="98" y="25"/>
                  </a:moveTo>
                  <a:lnTo>
                    <a:pt x="80" y="52"/>
                  </a:lnTo>
                  <a:lnTo>
                    <a:pt x="56" y="77"/>
                  </a:lnTo>
                  <a:lnTo>
                    <a:pt x="0" y="132"/>
                  </a:lnTo>
                  <a:lnTo>
                    <a:pt x="63" y="94"/>
                  </a:lnTo>
                  <a:lnTo>
                    <a:pt x="78" y="95"/>
                  </a:lnTo>
                  <a:lnTo>
                    <a:pt x="77" y="136"/>
                  </a:lnTo>
                  <a:lnTo>
                    <a:pt x="53" y="180"/>
                  </a:lnTo>
                  <a:lnTo>
                    <a:pt x="40" y="205"/>
                  </a:lnTo>
                  <a:lnTo>
                    <a:pt x="78" y="199"/>
                  </a:lnTo>
                  <a:lnTo>
                    <a:pt x="333" y="433"/>
                  </a:lnTo>
                  <a:lnTo>
                    <a:pt x="439" y="384"/>
                  </a:lnTo>
                  <a:lnTo>
                    <a:pt x="346" y="420"/>
                  </a:lnTo>
                  <a:lnTo>
                    <a:pt x="73" y="175"/>
                  </a:lnTo>
                  <a:lnTo>
                    <a:pt x="90" y="144"/>
                  </a:lnTo>
                  <a:lnTo>
                    <a:pt x="92" y="107"/>
                  </a:lnTo>
                  <a:lnTo>
                    <a:pt x="90" y="90"/>
                  </a:lnTo>
                  <a:lnTo>
                    <a:pt x="73" y="77"/>
                  </a:lnTo>
                  <a:lnTo>
                    <a:pt x="105" y="43"/>
                  </a:lnTo>
                  <a:lnTo>
                    <a:pt x="105" y="16"/>
                  </a:lnTo>
                  <a:lnTo>
                    <a:pt x="92" y="0"/>
                  </a:lnTo>
                  <a:lnTo>
                    <a:pt x="60" y="12"/>
                  </a:lnTo>
                  <a:lnTo>
                    <a:pt x="88" y="9"/>
                  </a:lnTo>
                  <a:lnTo>
                    <a:pt x="98" y="2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6" name="Freeform 91"/>
            <p:cNvSpPr>
              <a:spLocks/>
            </p:cNvSpPr>
            <p:nvPr/>
          </p:nvSpPr>
          <p:spPr bwMode="auto">
            <a:xfrm>
              <a:off x="3318" y="3683"/>
              <a:ext cx="54" cy="19"/>
            </a:xfrm>
            <a:custGeom>
              <a:avLst/>
              <a:gdLst>
                <a:gd name="T0" fmla="*/ 0 w 160"/>
                <a:gd name="T1" fmla="*/ 5 h 37"/>
                <a:gd name="T2" fmla="*/ 11 w 160"/>
                <a:gd name="T3" fmla="*/ 13 h 37"/>
                <a:gd name="T4" fmla="*/ 25 w 160"/>
                <a:gd name="T5" fmla="*/ 8 h 37"/>
                <a:gd name="T6" fmla="*/ 35 w 160"/>
                <a:gd name="T7" fmla="*/ 10 h 37"/>
                <a:gd name="T8" fmla="*/ 43 w 160"/>
                <a:gd name="T9" fmla="*/ 0 h 37"/>
                <a:gd name="T10" fmla="*/ 54 w 160"/>
                <a:gd name="T11" fmla="*/ 16 h 37"/>
                <a:gd name="T12" fmla="*/ 37 w 160"/>
                <a:gd name="T13" fmla="*/ 17 h 37"/>
                <a:gd name="T14" fmla="*/ 10 w 160"/>
                <a:gd name="T15" fmla="*/ 19 h 37"/>
                <a:gd name="T16" fmla="*/ 2 w 160"/>
                <a:gd name="T17" fmla="*/ 12 h 37"/>
                <a:gd name="T18" fmla="*/ 0 w 160"/>
                <a:gd name="T19" fmla="*/ 5 h 37"/>
                <a:gd name="T20" fmla="*/ 0 w 160"/>
                <a:gd name="T21" fmla="*/ 5 h 37"/>
                <a:gd name="T22" fmla="*/ 0 w 160"/>
                <a:gd name="T23" fmla="*/ 5 h 3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60" h="37">
                  <a:moveTo>
                    <a:pt x="0" y="9"/>
                  </a:moveTo>
                  <a:lnTo>
                    <a:pt x="32" y="26"/>
                  </a:lnTo>
                  <a:lnTo>
                    <a:pt x="75" y="16"/>
                  </a:lnTo>
                  <a:lnTo>
                    <a:pt x="105" y="20"/>
                  </a:lnTo>
                  <a:lnTo>
                    <a:pt x="127" y="0"/>
                  </a:lnTo>
                  <a:lnTo>
                    <a:pt x="160" y="31"/>
                  </a:lnTo>
                  <a:lnTo>
                    <a:pt x="110" y="34"/>
                  </a:lnTo>
                  <a:lnTo>
                    <a:pt x="31" y="37"/>
                  </a:lnTo>
                  <a:lnTo>
                    <a:pt x="7" y="23"/>
                  </a:lnTo>
                  <a:lnTo>
                    <a:pt x="0" y="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7" name="Freeform 92"/>
            <p:cNvSpPr>
              <a:spLocks/>
            </p:cNvSpPr>
            <p:nvPr/>
          </p:nvSpPr>
          <p:spPr bwMode="auto">
            <a:xfrm>
              <a:off x="3286" y="3570"/>
              <a:ext cx="71" cy="35"/>
            </a:xfrm>
            <a:custGeom>
              <a:avLst/>
              <a:gdLst>
                <a:gd name="T0" fmla="*/ 0 w 213"/>
                <a:gd name="T1" fmla="*/ 35 h 70"/>
                <a:gd name="T2" fmla="*/ 34 w 213"/>
                <a:gd name="T3" fmla="*/ 5 h 70"/>
                <a:gd name="T4" fmla="*/ 44 w 213"/>
                <a:gd name="T5" fmla="*/ 1 h 70"/>
                <a:gd name="T6" fmla="*/ 63 w 213"/>
                <a:gd name="T7" fmla="*/ 0 h 70"/>
                <a:gd name="T8" fmla="*/ 68 w 213"/>
                <a:gd name="T9" fmla="*/ 4 h 70"/>
                <a:gd name="T10" fmla="*/ 71 w 213"/>
                <a:gd name="T11" fmla="*/ 12 h 70"/>
                <a:gd name="T12" fmla="*/ 61 w 213"/>
                <a:gd name="T13" fmla="*/ 22 h 70"/>
                <a:gd name="T14" fmla="*/ 65 w 213"/>
                <a:gd name="T15" fmla="*/ 12 h 70"/>
                <a:gd name="T16" fmla="*/ 61 w 213"/>
                <a:gd name="T17" fmla="*/ 4 h 70"/>
                <a:gd name="T18" fmla="*/ 41 w 213"/>
                <a:gd name="T19" fmla="*/ 6 h 70"/>
                <a:gd name="T20" fmla="*/ 30 w 213"/>
                <a:gd name="T21" fmla="*/ 13 h 70"/>
                <a:gd name="T22" fmla="*/ 0 w 213"/>
                <a:gd name="T23" fmla="*/ 35 h 70"/>
                <a:gd name="T24" fmla="*/ 0 w 213"/>
                <a:gd name="T25" fmla="*/ 35 h 70"/>
                <a:gd name="T26" fmla="*/ 0 w 213"/>
                <a:gd name="T27" fmla="*/ 35 h 7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3" h="70">
                  <a:moveTo>
                    <a:pt x="0" y="70"/>
                  </a:moveTo>
                  <a:lnTo>
                    <a:pt x="103" y="9"/>
                  </a:lnTo>
                  <a:lnTo>
                    <a:pt x="133" y="2"/>
                  </a:lnTo>
                  <a:lnTo>
                    <a:pt x="189" y="0"/>
                  </a:lnTo>
                  <a:lnTo>
                    <a:pt x="204" y="7"/>
                  </a:lnTo>
                  <a:lnTo>
                    <a:pt x="213" y="24"/>
                  </a:lnTo>
                  <a:lnTo>
                    <a:pt x="182" y="43"/>
                  </a:lnTo>
                  <a:lnTo>
                    <a:pt x="194" y="24"/>
                  </a:lnTo>
                  <a:lnTo>
                    <a:pt x="184" y="7"/>
                  </a:lnTo>
                  <a:lnTo>
                    <a:pt x="123" y="11"/>
                  </a:lnTo>
                  <a:lnTo>
                    <a:pt x="90" y="26"/>
                  </a:lnTo>
                  <a:lnTo>
                    <a:pt x="0" y="7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8" name="Freeform 93"/>
            <p:cNvSpPr>
              <a:spLocks/>
            </p:cNvSpPr>
            <p:nvPr/>
          </p:nvSpPr>
          <p:spPr bwMode="auto">
            <a:xfrm>
              <a:off x="3319" y="3561"/>
              <a:ext cx="16" cy="12"/>
            </a:xfrm>
            <a:custGeom>
              <a:avLst/>
              <a:gdLst>
                <a:gd name="T0" fmla="*/ 0 w 48"/>
                <a:gd name="T1" fmla="*/ 0 h 24"/>
                <a:gd name="T2" fmla="*/ 9 w 48"/>
                <a:gd name="T3" fmla="*/ 4 h 24"/>
                <a:gd name="T4" fmla="*/ 7 w 48"/>
                <a:gd name="T5" fmla="*/ 12 h 24"/>
                <a:gd name="T6" fmla="*/ 16 w 48"/>
                <a:gd name="T7" fmla="*/ 9 h 24"/>
                <a:gd name="T8" fmla="*/ 13 w 48"/>
                <a:gd name="T9" fmla="*/ 4 h 24"/>
                <a:gd name="T10" fmla="*/ 7 w 48"/>
                <a:gd name="T11" fmla="*/ 0 h 24"/>
                <a:gd name="T12" fmla="*/ 0 w 48"/>
                <a:gd name="T13" fmla="*/ 0 h 24"/>
                <a:gd name="T14" fmla="*/ 0 w 48"/>
                <a:gd name="T15" fmla="*/ 0 h 24"/>
                <a:gd name="T16" fmla="*/ 0 w 48"/>
                <a:gd name="T17" fmla="*/ 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 h="24">
                  <a:moveTo>
                    <a:pt x="0" y="0"/>
                  </a:moveTo>
                  <a:lnTo>
                    <a:pt x="26" y="7"/>
                  </a:lnTo>
                  <a:lnTo>
                    <a:pt x="20" y="24"/>
                  </a:lnTo>
                  <a:lnTo>
                    <a:pt x="48" y="18"/>
                  </a:lnTo>
                  <a:lnTo>
                    <a:pt x="40" y="7"/>
                  </a:lnTo>
                  <a:lnTo>
                    <a:pt x="20" y="0"/>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9" name="Freeform 94"/>
            <p:cNvSpPr>
              <a:spLocks/>
            </p:cNvSpPr>
            <p:nvPr/>
          </p:nvSpPr>
          <p:spPr bwMode="auto">
            <a:xfrm>
              <a:off x="3506" y="3511"/>
              <a:ext cx="120" cy="80"/>
            </a:xfrm>
            <a:custGeom>
              <a:avLst/>
              <a:gdLst>
                <a:gd name="T0" fmla="*/ 0 w 362"/>
                <a:gd name="T1" fmla="*/ 37 h 158"/>
                <a:gd name="T2" fmla="*/ 9 w 362"/>
                <a:gd name="T3" fmla="*/ 45 h 158"/>
                <a:gd name="T4" fmla="*/ 20 w 362"/>
                <a:gd name="T5" fmla="*/ 42 h 158"/>
                <a:gd name="T6" fmla="*/ 41 w 362"/>
                <a:gd name="T7" fmla="*/ 27 h 158"/>
                <a:gd name="T8" fmla="*/ 59 w 362"/>
                <a:gd name="T9" fmla="*/ 9 h 158"/>
                <a:gd name="T10" fmla="*/ 70 w 362"/>
                <a:gd name="T11" fmla="*/ 3 h 158"/>
                <a:gd name="T12" fmla="*/ 87 w 362"/>
                <a:gd name="T13" fmla="*/ 0 h 158"/>
                <a:gd name="T14" fmla="*/ 120 w 362"/>
                <a:gd name="T15" fmla="*/ 2 h 158"/>
                <a:gd name="T16" fmla="*/ 74 w 362"/>
                <a:gd name="T17" fmla="*/ 6 h 158"/>
                <a:gd name="T18" fmla="*/ 64 w 362"/>
                <a:gd name="T19" fmla="*/ 12 h 158"/>
                <a:gd name="T20" fmla="*/ 46 w 362"/>
                <a:gd name="T21" fmla="*/ 27 h 158"/>
                <a:gd name="T22" fmla="*/ 32 w 362"/>
                <a:gd name="T23" fmla="*/ 42 h 158"/>
                <a:gd name="T24" fmla="*/ 32 w 362"/>
                <a:gd name="T25" fmla="*/ 59 h 158"/>
                <a:gd name="T26" fmla="*/ 35 w 362"/>
                <a:gd name="T27" fmla="*/ 71 h 158"/>
                <a:gd name="T28" fmla="*/ 38 w 362"/>
                <a:gd name="T29" fmla="*/ 80 h 158"/>
                <a:gd name="T30" fmla="*/ 29 w 362"/>
                <a:gd name="T31" fmla="*/ 70 h 158"/>
                <a:gd name="T32" fmla="*/ 27 w 362"/>
                <a:gd name="T33" fmla="*/ 60 h 158"/>
                <a:gd name="T34" fmla="*/ 29 w 362"/>
                <a:gd name="T35" fmla="*/ 44 h 158"/>
                <a:gd name="T36" fmla="*/ 11 w 362"/>
                <a:gd name="T37" fmla="*/ 50 h 158"/>
                <a:gd name="T38" fmla="*/ 3 w 362"/>
                <a:gd name="T39" fmla="*/ 47 h 158"/>
                <a:gd name="T40" fmla="*/ 0 w 362"/>
                <a:gd name="T41" fmla="*/ 37 h 158"/>
                <a:gd name="T42" fmla="*/ 0 w 362"/>
                <a:gd name="T43" fmla="*/ 37 h 158"/>
                <a:gd name="T44" fmla="*/ 0 w 362"/>
                <a:gd name="T45" fmla="*/ 37 h 15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62" h="158">
                  <a:moveTo>
                    <a:pt x="0" y="74"/>
                  </a:moveTo>
                  <a:lnTo>
                    <a:pt x="26" y="89"/>
                  </a:lnTo>
                  <a:lnTo>
                    <a:pt x="60" y="83"/>
                  </a:lnTo>
                  <a:lnTo>
                    <a:pt x="124" y="53"/>
                  </a:lnTo>
                  <a:lnTo>
                    <a:pt x="177" y="18"/>
                  </a:lnTo>
                  <a:lnTo>
                    <a:pt x="211" y="5"/>
                  </a:lnTo>
                  <a:lnTo>
                    <a:pt x="261" y="0"/>
                  </a:lnTo>
                  <a:lnTo>
                    <a:pt x="362" y="4"/>
                  </a:lnTo>
                  <a:lnTo>
                    <a:pt x="224" y="12"/>
                  </a:lnTo>
                  <a:lnTo>
                    <a:pt x="192" y="24"/>
                  </a:lnTo>
                  <a:lnTo>
                    <a:pt x="138" y="54"/>
                  </a:lnTo>
                  <a:lnTo>
                    <a:pt x="98" y="82"/>
                  </a:lnTo>
                  <a:lnTo>
                    <a:pt x="97" y="117"/>
                  </a:lnTo>
                  <a:lnTo>
                    <a:pt x="107" y="141"/>
                  </a:lnTo>
                  <a:lnTo>
                    <a:pt x="116" y="158"/>
                  </a:lnTo>
                  <a:lnTo>
                    <a:pt x="88" y="139"/>
                  </a:lnTo>
                  <a:lnTo>
                    <a:pt x="81" y="119"/>
                  </a:lnTo>
                  <a:lnTo>
                    <a:pt x="87" y="87"/>
                  </a:lnTo>
                  <a:lnTo>
                    <a:pt x="34" y="99"/>
                  </a:lnTo>
                  <a:lnTo>
                    <a:pt x="9" y="92"/>
                  </a:lnTo>
                  <a:lnTo>
                    <a:pt x="0" y="7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0" name="Freeform 95"/>
            <p:cNvSpPr>
              <a:spLocks/>
            </p:cNvSpPr>
            <p:nvPr/>
          </p:nvSpPr>
          <p:spPr bwMode="auto">
            <a:xfrm>
              <a:off x="3524" y="3540"/>
              <a:ext cx="110" cy="141"/>
            </a:xfrm>
            <a:custGeom>
              <a:avLst/>
              <a:gdLst>
                <a:gd name="T0" fmla="*/ 64 w 328"/>
                <a:gd name="T1" fmla="*/ 75 h 282"/>
                <a:gd name="T2" fmla="*/ 59 w 328"/>
                <a:gd name="T3" fmla="*/ 62 h 282"/>
                <a:gd name="T4" fmla="*/ 60 w 328"/>
                <a:gd name="T5" fmla="*/ 52 h 282"/>
                <a:gd name="T6" fmla="*/ 77 w 328"/>
                <a:gd name="T7" fmla="*/ 43 h 282"/>
                <a:gd name="T8" fmla="*/ 89 w 328"/>
                <a:gd name="T9" fmla="*/ 41 h 282"/>
                <a:gd name="T10" fmla="*/ 110 w 328"/>
                <a:gd name="T11" fmla="*/ 39 h 282"/>
                <a:gd name="T12" fmla="*/ 91 w 328"/>
                <a:gd name="T13" fmla="*/ 35 h 282"/>
                <a:gd name="T14" fmla="*/ 73 w 328"/>
                <a:gd name="T15" fmla="*/ 37 h 282"/>
                <a:gd name="T16" fmla="*/ 61 w 328"/>
                <a:gd name="T17" fmla="*/ 43 h 282"/>
                <a:gd name="T18" fmla="*/ 52 w 328"/>
                <a:gd name="T19" fmla="*/ 50 h 282"/>
                <a:gd name="T20" fmla="*/ 50 w 328"/>
                <a:gd name="T21" fmla="*/ 65 h 282"/>
                <a:gd name="T22" fmla="*/ 37 w 328"/>
                <a:gd name="T23" fmla="*/ 54 h 282"/>
                <a:gd name="T24" fmla="*/ 35 w 328"/>
                <a:gd name="T25" fmla="*/ 41 h 282"/>
                <a:gd name="T26" fmla="*/ 37 w 328"/>
                <a:gd name="T27" fmla="*/ 26 h 282"/>
                <a:gd name="T28" fmla="*/ 46 w 328"/>
                <a:gd name="T29" fmla="*/ 19 h 282"/>
                <a:gd name="T30" fmla="*/ 59 w 328"/>
                <a:gd name="T31" fmla="*/ 8 h 282"/>
                <a:gd name="T32" fmla="*/ 92 w 328"/>
                <a:gd name="T33" fmla="*/ 5 h 282"/>
                <a:gd name="T34" fmla="*/ 108 w 328"/>
                <a:gd name="T35" fmla="*/ 6 h 282"/>
                <a:gd name="T36" fmla="*/ 98 w 328"/>
                <a:gd name="T37" fmla="*/ 1 h 282"/>
                <a:gd name="T38" fmla="*/ 86 w 328"/>
                <a:gd name="T39" fmla="*/ 0 h 282"/>
                <a:gd name="T40" fmla="*/ 54 w 328"/>
                <a:gd name="T41" fmla="*/ 5 h 282"/>
                <a:gd name="T42" fmla="*/ 33 w 328"/>
                <a:gd name="T43" fmla="*/ 23 h 282"/>
                <a:gd name="T44" fmla="*/ 24 w 328"/>
                <a:gd name="T45" fmla="*/ 36 h 282"/>
                <a:gd name="T46" fmla="*/ 19 w 328"/>
                <a:gd name="T47" fmla="*/ 43 h 282"/>
                <a:gd name="T48" fmla="*/ 3 w 328"/>
                <a:gd name="T49" fmla="*/ 14 h 282"/>
                <a:gd name="T50" fmla="*/ 0 w 328"/>
                <a:gd name="T51" fmla="*/ 16 h 282"/>
                <a:gd name="T52" fmla="*/ 25 w 328"/>
                <a:gd name="T53" fmla="*/ 69 h 282"/>
                <a:gd name="T54" fmla="*/ 23 w 328"/>
                <a:gd name="T55" fmla="*/ 53 h 282"/>
                <a:gd name="T56" fmla="*/ 29 w 328"/>
                <a:gd name="T57" fmla="*/ 43 h 282"/>
                <a:gd name="T58" fmla="*/ 34 w 328"/>
                <a:gd name="T59" fmla="*/ 59 h 282"/>
                <a:gd name="T60" fmla="*/ 90 w 328"/>
                <a:gd name="T61" fmla="*/ 141 h 282"/>
                <a:gd name="T62" fmla="*/ 64 w 328"/>
                <a:gd name="T63" fmla="*/ 75 h 282"/>
                <a:gd name="T64" fmla="*/ 64 w 328"/>
                <a:gd name="T65" fmla="*/ 75 h 282"/>
                <a:gd name="T66" fmla="*/ 64 w 328"/>
                <a:gd name="T67" fmla="*/ 75 h 28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28" h="282">
                  <a:moveTo>
                    <a:pt x="191" y="150"/>
                  </a:moveTo>
                  <a:lnTo>
                    <a:pt x="177" y="123"/>
                  </a:lnTo>
                  <a:lnTo>
                    <a:pt x="178" y="104"/>
                  </a:lnTo>
                  <a:lnTo>
                    <a:pt x="229" y="86"/>
                  </a:lnTo>
                  <a:lnTo>
                    <a:pt x="264" y="81"/>
                  </a:lnTo>
                  <a:lnTo>
                    <a:pt x="328" y="78"/>
                  </a:lnTo>
                  <a:lnTo>
                    <a:pt x="272" y="70"/>
                  </a:lnTo>
                  <a:lnTo>
                    <a:pt x="218" y="73"/>
                  </a:lnTo>
                  <a:lnTo>
                    <a:pt x="182" y="85"/>
                  </a:lnTo>
                  <a:lnTo>
                    <a:pt x="155" y="99"/>
                  </a:lnTo>
                  <a:lnTo>
                    <a:pt x="148" y="129"/>
                  </a:lnTo>
                  <a:lnTo>
                    <a:pt x="109" y="108"/>
                  </a:lnTo>
                  <a:lnTo>
                    <a:pt x="104" y="81"/>
                  </a:lnTo>
                  <a:lnTo>
                    <a:pt x="109" y="52"/>
                  </a:lnTo>
                  <a:lnTo>
                    <a:pt x="138" y="38"/>
                  </a:lnTo>
                  <a:lnTo>
                    <a:pt x="175" y="15"/>
                  </a:lnTo>
                  <a:lnTo>
                    <a:pt x="274" y="9"/>
                  </a:lnTo>
                  <a:lnTo>
                    <a:pt x="321" y="12"/>
                  </a:lnTo>
                  <a:lnTo>
                    <a:pt x="291" y="2"/>
                  </a:lnTo>
                  <a:lnTo>
                    <a:pt x="257" y="0"/>
                  </a:lnTo>
                  <a:lnTo>
                    <a:pt x="161" y="9"/>
                  </a:lnTo>
                  <a:lnTo>
                    <a:pt x="99" y="46"/>
                  </a:lnTo>
                  <a:lnTo>
                    <a:pt x="72" y="71"/>
                  </a:lnTo>
                  <a:lnTo>
                    <a:pt x="56" y="86"/>
                  </a:lnTo>
                  <a:lnTo>
                    <a:pt x="9" y="28"/>
                  </a:lnTo>
                  <a:lnTo>
                    <a:pt x="0" y="31"/>
                  </a:lnTo>
                  <a:lnTo>
                    <a:pt x="75" y="138"/>
                  </a:lnTo>
                  <a:lnTo>
                    <a:pt x="68" y="106"/>
                  </a:lnTo>
                  <a:lnTo>
                    <a:pt x="87" y="86"/>
                  </a:lnTo>
                  <a:lnTo>
                    <a:pt x="102" y="117"/>
                  </a:lnTo>
                  <a:lnTo>
                    <a:pt x="267" y="282"/>
                  </a:lnTo>
                  <a:lnTo>
                    <a:pt x="191" y="15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1" name="Freeform 96"/>
            <p:cNvSpPr>
              <a:spLocks/>
            </p:cNvSpPr>
            <p:nvPr/>
          </p:nvSpPr>
          <p:spPr bwMode="auto">
            <a:xfrm>
              <a:off x="3783" y="3347"/>
              <a:ext cx="66" cy="30"/>
            </a:xfrm>
            <a:custGeom>
              <a:avLst/>
              <a:gdLst>
                <a:gd name="T0" fmla="*/ 43 w 198"/>
                <a:gd name="T1" fmla="*/ 17 h 60"/>
                <a:gd name="T2" fmla="*/ 25 w 198"/>
                <a:gd name="T3" fmla="*/ 17 h 60"/>
                <a:gd name="T4" fmla="*/ 0 w 198"/>
                <a:gd name="T5" fmla="*/ 10 h 60"/>
                <a:gd name="T6" fmla="*/ 44 w 198"/>
                <a:gd name="T7" fmla="*/ 7 h 60"/>
                <a:gd name="T8" fmla="*/ 66 w 198"/>
                <a:gd name="T9" fmla="*/ 0 h 60"/>
                <a:gd name="T10" fmla="*/ 50 w 198"/>
                <a:gd name="T11" fmla="*/ 30 h 60"/>
                <a:gd name="T12" fmla="*/ 43 w 198"/>
                <a:gd name="T13" fmla="*/ 17 h 60"/>
                <a:gd name="T14" fmla="*/ 43 w 198"/>
                <a:gd name="T15" fmla="*/ 17 h 60"/>
                <a:gd name="T16" fmla="*/ 43 w 198"/>
                <a:gd name="T17" fmla="*/ 17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8" h="60">
                  <a:moveTo>
                    <a:pt x="129" y="33"/>
                  </a:moveTo>
                  <a:lnTo>
                    <a:pt x="75" y="34"/>
                  </a:lnTo>
                  <a:lnTo>
                    <a:pt x="0" y="19"/>
                  </a:lnTo>
                  <a:lnTo>
                    <a:pt x="132" y="14"/>
                  </a:lnTo>
                  <a:lnTo>
                    <a:pt x="198" y="0"/>
                  </a:lnTo>
                  <a:lnTo>
                    <a:pt x="151" y="60"/>
                  </a:lnTo>
                  <a:lnTo>
                    <a:pt x="129" y="3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2" name="Freeform 97"/>
            <p:cNvSpPr>
              <a:spLocks/>
            </p:cNvSpPr>
            <p:nvPr/>
          </p:nvSpPr>
          <p:spPr bwMode="auto">
            <a:xfrm>
              <a:off x="3653" y="3299"/>
              <a:ext cx="50" cy="57"/>
            </a:xfrm>
            <a:custGeom>
              <a:avLst/>
              <a:gdLst>
                <a:gd name="T0" fmla="*/ 2 w 150"/>
                <a:gd name="T1" fmla="*/ 44 h 114"/>
                <a:gd name="T2" fmla="*/ 0 w 150"/>
                <a:gd name="T3" fmla="*/ 57 h 114"/>
                <a:gd name="T4" fmla="*/ 10 w 150"/>
                <a:gd name="T5" fmla="*/ 53 h 114"/>
                <a:gd name="T6" fmla="*/ 21 w 150"/>
                <a:gd name="T7" fmla="*/ 52 h 114"/>
                <a:gd name="T8" fmla="*/ 50 w 150"/>
                <a:gd name="T9" fmla="*/ 53 h 114"/>
                <a:gd name="T10" fmla="*/ 18 w 150"/>
                <a:gd name="T11" fmla="*/ 44 h 114"/>
                <a:gd name="T12" fmla="*/ 15 w 150"/>
                <a:gd name="T13" fmla="*/ 30 h 114"/>
                <a:gd name="T14" fmla="*/ 18 w 150"/>
                <a:gd name="T15" fmla="*/ 0 h 114"/>
                <a:gd name="T16" fmla="*/ 4 w 150"/>
                <a:gd name="T17" fmla="*/ 19 h 114"/>
                <a:gd name="T18" fmla="*/ 2 w 150"/>
                <a:gd name="T19" fmla="*/ 44 h 114"/>
                <a:gd name="T20" fmla="*/ 2 w 150"/>
                <a:gd name="T21" fmla="*/ 44 h 114"/>
                <a:gd name="T22" fmla="*/ 2 w 150"/>
                <a:gd name="T23" fmla="*/ 44 h 1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0" h="114">
                  <a:moveTo>
                    <a:pt x="7" y="87"/>
                  </a:moveTo>
                  <a:lnTo>
                    <a:pt x="0" y="114"/>
                  </a:lnTo>
                  <a:lnTo>
                    <a:pt x="30" y="106"/>
                  </a:lnTo>
                  <a:lnTo>
                    <a:pt x="64" y="104"/>
                  </a:lnTo>
                  <a:lnTo>
                    <a:pt x="150" y="106"/>
                  </a:lnTo>
                  <a:lnTo>
                    <a:pt x="54" y="87"/>
                  </a:lnTo>
                  <a:lnTo>
                    <a:pt x="44" y="60"/>
                  </a:lnTo>
                  <a:lnTo>
                    <a:pt x="54" y="0"/>
                  </a:lnTo>
                  <a:lnTo>
                    <a:pt x="13" y="38"/>
                  </a:lnTo>
                  <a:lnTo>
                    <a:pt x="7" y="8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3" name="Freeform 98"/>
            <p:cNvSpPr>
              <a:spLocks/>
            </p:cNvSpPr>
            <p:nvPr/>
          </p:nvSpPr>
          <p:spPr bwMode="auto">
            <a:xfrm>
              <a:off x="3666" y="3224"/>
              <a:ext cx="147" cy="95"/>
            </a:xfrm>
            <a:custGeom>
              <a:avLst/>
              <a:gdLst>
                <a:gd name="T0" fmla="*/ 0 w 441"/>
                <a:gd name="T1" fmla="*/ 36 h 192"/>
                <a:gd name="T2" fmla="*/ 8 w 441"/>
                <a:gd name="T3" fmla="*/ 40 h 192"/>
                <a:gd name="T4" fmla="*/ 20 w 441"/>
                <a:gd name="T5" fmla="*/ 49 h 192"/>
                <a:gd name="T6" fmla="*/ 17 w 441"/>
                <a:gd name="T7" fmla="*/ 76 h 192"/>
                <a:gd name="T8" fmla="*/ 27 w 441"/>
                <a:gd name="T9" fmla="*/ 95 h 192"/>
                <a:gd name="T10" fmla="*/ 23 w 441"/>
                <a:gd name="T11" fmla="*/ 69 h 192"/>
                <a:gd name="T12" fmla="*/ 25 w 441"/>
                <a:gd name="T13" fmla="*/ 48 h 192"/>
                <a:gd name="T14" fmla="*/ 51 w 441"/>
                <a:gd name="T15" fmla="*/ 51 h 192"/>
                <a:gd name="T16" fmla="*/ 78 w 441"/>
                <a:gd name="T17" fmla="*/ 51 h 192"/>
                <a:gd name="T18" fmla="*/ 111 w 441"/>
                <a:gd name="T19" fmla="*/ 44 h 192"/>
                <a:gd name="T20" fmla="*/ 126 w 441"/>
                <a:gd name="T21" fmla="*/ 29 h 192"/>
                <a:gd name="T22" fmla="*/ 147 w 441"/>
                <a:gd name="T23" fmla="*/ 0 h 192"/>
                <a:gd name="T24" fmla="*/ 122 w 441"/>
                <a:gd name="T25" fmla="*/ 29 h 192"/>
                <a:gd name="T26" fmla="*/ 101 w 441"/>
                <a:gd name="T27" fmla="*/ 39 h 192"/>
                <a:gd name="T28" fmla="*/ 70 w 441"/>
                <a:gd name="T29" fmla="*/ 42 h 192"/>
                <a:gd name="T30" fmla="*/ 53 w 441"/>
                <a:gd name="T31" fmla="*/ 46 h 192"/>
                <a:gd name="T32" fmla="*/ 32 w 441"/>
                <a:gd name="T33" fmla="*/ 46 h 192"/>
                <a:gd name="T34" fmla="*/ 15 w 441"/>
                <a:gd name="T35" fmla="*/ 40 h 192"/>
                <a:gd name="T36" fmla="*/ 0 w 441"/>
                <a:gd name="T37" fmla="*/ 36 h 192"/>
                <a:gd name="T38" fmla="*/ 0 w 441"/>
                <a:gd name="T39" fmla="*/ 36 h 192"/>
                <a:gd name="T40" fmla="*/ 0 w 441"/>
                <a:gd name="T41" fmla="*/ 36 h 19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41" h="192">
                  <a:moveTo>
                    <a:pt x="0" y="73"/>
                  </a:moveTo>
                  <a:lnTo>
                    <a:pt x="24" y="81"/>
                  </a:lnTo>
                  <a:lnTo>
                    <a:pt x="59" y="100"/>
                  </a:lnTo>
                  <a:lnTo>
                    <a:pt x="52" y="154"/>
                  </a:lnTo>
                  <a:lnTo>
                    <a:pt x="80" y="192"/>
                  </a:lnTo>
                  <a:lnTo>
                    <a:pt x="70" y="140"/>
                  </a:lnTo>
                  <a:lnTo>
                    <a:pt x="76" y="96"/>
                  </a:lnTo>
                  <a:lnTo>
                    <a:pt x="154" y="103"/>
                  </a:lnTo>
                  <a:lnTo>
                    <a:pt x="233" y="103"/>
                  </a:lnTo>
                  <a:lnTo>
                    <a:pt x="334" y="88"/>
                  </a:lnTo>
                  <a:lnTo>
                    <a:pt x="378" y="59"/>
                  </a:lnTo>
                  <a:lnTo>
                    <a:pt x="441" y="0"/>
                  </a:lnTo>
                  <a:lnTo>
                    <a:pt x="366" y="58"/>
                  </a:lnTo>
                  <a:lnTo>
                    <a:pt x="303" y="78"/>
                  </a:lnTo>
                  <a:lnTo>
                    <a:pt x="209" y="85"/>
                  </a:lnTo>
                  <a:lnTo>
                    <a:pt x="160" y="92"/>
                  </a:lnTo>
                  <a:lnTo>
                    <a:pt x="96" y="92"/>
                  </a:lnTo>
                  <a:lnTo>
                    <a:pt x="46" y="81"/>
                  </a:lnTo>
                  <a:lnTo>
                    <a:pt x="0" y="7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4" name="Freeform 99"/>
            <p:cNvSpPr>
              <a:spLocks/>
            </p:cNvSpPr>
            <p:nvPr/>
          </p:nvSpPr>
          <p:spPr bwMode="auto">
            <a:xfrm>
              <a:off x="3783" y="3175"/>
              <a:ext cx="51" cy="98"/>
            </a:xfrm>
            <a:custGeom>
              <a:avLst/>
              <a:gdLst>
                <a:gd name="T0" fmla="*/ 47 w 153"/>
                <a:gd name="T1" fmla="*/ 19 h 197"/>
                <a:gd name="T2" fmla="*/ 46 w 153"/>
                <a:gd name="T3" fmla="*/ 48 h 197"/>
                <a:gd name="T4" fmla="*/ 51 w 153"/>
                <a:gd name="T5" fmla="*/ 54 h 197"/>
                <a:gd name="T6" fmla="*/ 50 w 153"/>
                <a:gd name="T7" fmla="*/ 98 h 197"/>
                <a:gd name="T8" fmla="*/ 40 w 153"/>
                <a:gd name="T9" fmla="*/ 90 h 197"/>
                <a:gd name="T10" fmla="*/ 40 w 153"/>
                <a:gd name="T11" fmla="*/ 36 h 197"/>
                <a:gd name="T12" fmla="*/ 34 w 153"/>
                <a:gd name="T13" fmla="*/ 50 h 197"/>
                <a:gd name="T14" fmla="*/ 18 w 153"/>
                <a:gd name="T15" fmla="*/ 70 h 197"/>
                <a:gd name="T16" fmla="*/ 0 w 153"/>
                <a:gd name="T17" fmla="*/ 85 h 197"/>
                <a:gd name="T18" fmla="*/ 26 w 153"/>
                <a:gd name="T19" fmla="*/ 48 h 197"/>
                <a:gd name="T20" fmla="*/ 42 w 153"/>
                <a:gd name="T21" fmla="*/ 19 h 197"/>
                <a:gd name="T22" fmla="*/ 47 w 153"/>
                <a:gd name="T23" fmla="*/ 0 h 197"/>
                <a:gd name="T24" fmla="*/ 47 w 153"/>
                <a:gd name="T25" fmla="*/ 19 h 197"/>
                <a:gd name="T26" fmla="*/ 47 w 153"/>
                <a:gd name="T27" fmla="*/ 19 h 197"/>
                <a:gd name="T28" fmla="*/ 47 w 153"/>
                <a:gd name="T29" fmla="*/ 19 h 19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53" h="197">
                  <a:moveTo>
                    <a:pt x="141" y="39"/>
                  </a:moveTo>
                  <a:lnTo>
                    <a:pt x="139" y="96"/>
                  </a:lnTo>
                  <a:lnTo>
                    <a:pt x="153" y="108"/>
                  </a:lnTo>
                  <a:lnTo>
                    <a:pt x="151" y="197"/>
                  </a:lnTo>
                  <a:lnTo>
                    <a:pt x="119" y="181"/>
                  </a:lnTo>
                  <a:lnTo>
                    <a:pt x="120" y="73"/>
                  </a:lnTo>
                  <a:lnTo>
                    <a:pt x="102" y="100"/>
                  </a:lnTo>
                  <a:lnTo>
                    <a:pt x="55" y="141"/>
                  </a:lnTo>
                  <a:lnTo>
                    <a:pt x="0" y="171"/>
                  </a:lnTo>
                  <a:lnTo>
                    <a:pt x="79" y="97"/>
                  </a:lnTo>
                  <a:lnTo>
                    <a:pt x="127" y="39"/>
                  </a:lnTo>
                  <a:lnTo>
                    <a:pt x="140" y="0"/>
                  </a:lnTo>
                  <a:lnTo>
                    <a:pt x="141" y="3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5" name="Freeform 100"/>
            <p:cNvSpPr>
              <a:spLocks/>
            </p:cNvSpPr>
            <p:nvPr/>
          </p:nvSpPr>
          <p:spPr bwMode="auto">
            <a:xfrm>
              <a:off x="3638" y="3112"/>
              <a:ext cx="40" cy="152"/>
            </a:xfrm>
            <a:custGeom>
              <a:avLst/>
              <a:gdLst>
                <a:gd name="T0" fmla="*/ 40 w 119"/>
                <a:gd name="T1" fmla="*/ 152 h 305"/>
                <a:gd name="T2" fmla="*/ 28 w 119"/>
                <a:gd name="T3" fmla="*/ 143 h 305"/>
                <a:gd name="T4" fmla="*/ 25 w 119"/>
                <a:gd name="T5" fmla="*/ 132 h 305"/>
                <a:gd name="T6" fmla="*/ 22 w 119"/>
                <a:gd name="T7" fmla="*/ 116 h 305"/>
                <a:gd name="T8" fmla="*/ 11 w 119"/>
                <a:gd name="T9" fmla="*/ 94 h 305"/>
                <a:gd name="T10" fmla="*/ 8 w 119"/>
                <a:gd name="T11" fmla="*/ 74 h 305"/>
                <a:gd name="T12" fmla="*/ 4 w 119"/>
                <a:gd name="T13" fmla="*/ 35 h 305"/>
                <a:gd name="T14" fmla="*/ 5 w 119"/>
                <a:gd name="T15" fmla="*/ 17 h 305"/>
                <a:gd name="T16" fmla="*/ 9 w 119"/>
                <a:gd name="T17" fmla="*/ 0 h 305"/>
                <a:gd name="T18" fmla="*/ 1 w 119"/>
                <a:gd name="T19" fmla="*/ 20 h 305"/>
                <a:gd name="T20" fmla="*/ 0 w 119"/>
                <a:gd name="T21" fmla="*/ 43 h 305"/>
                <a:gd name="T22" fmla="*/ 6 w 119"/>
                <a:gd name="T23" fmla="*/ 76 h 305"/>
                <a:gd name="T24" fmla="*/ 9 w 119"/>
                <a:gd name="T25" fmla="*/ 95 h 305"/>
                <a:gd name="T26" fmla="*/ 19 w 119"/>
                <a:gd name="T27" fmla="*/ 119 h 305"/>
                <a:gd name="T28" fmla="*/ 23 w 119"/>
                <a:gd name="T29" fmla="*/ 138 h 305"/>
                <a:gd name="T30" fmla="*/ 28 w 119"/>
                <a:gd name="T31" fmla="*/ 148 h 305"/>
                <a:gd name="T32" fmla="*/ 40 w 119"/>
                <a:gd name="T33" fmla="*/ 152 h 305"/>
                <a:gd name="T34" fmla="*/ 40 w 119"/>
                <a:gd name="T35" fmla="*/ 152 h 305"/>
                <a:gd name="T36" fmla="*/ 40 w 119"/>
                <a:gd name="T37" fmla="*/ 152 h 30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9" h="305">
                  <a:moveTo>
                    <a:pt x="119" y="305"/>
                  </a:moveTo>
                  <a:lnTo>
                    <a:pt x="84" y="287"/>
                  </a:lnTo>
                  <a:lnTo>
                    <a:pt x="75" y="264"/>
                  </a:lnTo>
                  <a:lnTo>
                    <a:pt x="66" y="233"/>
                  </a:lnTo>
                  <a:lnTo>
                    <a:pt x="32" y="189"/>
                  </a:lnTo>
                  <a:lnTo>
                    <a:pt x="24" y="149"/>
                  </a:lnTo>
                  <a:lnTo>
                    <a:pt x="13" y="71"/>
                  </a:lnTo>
                  <a:lnTo>
                    <a:pt x="16" y="34"/>
                  </a:lnTo>
                  <a:lnTo>
                    <a:pt x="27" y="0"/>
                  </a:lnTo>
                  <a:lnTo>
                    <a:pt x="3" y="41"/>
                  </a:lnTo>
                  <a:lnTo>
                    <a:pt x="0" y="87"/>
                  </a:lnTo>
                  <a:lnTo>
                    <a:pt x="17" y="152"/>
                  </a:lnTo>
                  <a:lnTo>
                    <a:pt x="27" y="190"/>
                  </a:lnTo>
                  <a:lnTo>
                    <a:pt x="57" y="239"/>
                  </a:lnTo>
                  <a:lnTo>
                    <a:pt x="67" y="276"/>
                  </a:lnTo>
                  <a:lnTo>
                    <a:pt x="83" y="297"/>
                  </a:lnTo>
                  <a:lnTo>
                    <a:pt x="119" y="30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6" name="Freeform 101"/>
            <p:cNvSpPr>
              <a:spLocks/>
            </p:cNvSpPr>
            <p:nvPr/>
          </p:nvSpPr>
          <p:spPr bwMode="auto">
            <a:xfrm>
              <a:off x="3652" y="3184"/>
              <a:ext cx="73" cy="40"/>
            </a:xfrm>
            <a:custGeom>
              <a:avLst/>
              <a:gdLst>
                <a:gd name="T0" fmla="*/ 12 w 220"/>
                <a:gd name="T1" fmla="*/ 27 h 81"/>
                <a:gd name="T2" fmla="*/ 18 w 220"/>
                <a:gd name="T3" fmla="*/ 35 h 81"/>
                <a:gd name="T4" fmla="*/ 30 w 220"/>
                <a:gd name="T5" fmla="*/ 39 h 81"/>
                <a:gd name="T6" fmla="*/ 41 w 220"/>
                <a:gd name="T7" fmla="*/ 40 h 81"/>
                <a:gd name="T8" fmla="*/ 51 w 220"/>
                <a:gd name="T9" fmla="*/ 36 h 81"/>
                <a:gd name="T10" fmla="*/ 65 w 220"/>
                <a:gd name="T11" fmla="*/ 36 h 81"/>
                <a:gd name="T12" fmla="*/ 73 w 220"/>
                <a:gd name="T13" fmla="*/ 32 h 81"/>
                <a:gd name="T14" fmla="*/ 56 w 220"/>
                <a:gd name="T15" fmla="*/ 32 h 81"/>
                <a:gd name="T16" fmla="*/ 45 w 220"/>
                <a:gd name="T17" fmla="*/ 25 h 81"/>
                <a:gd name="T18" fmla="*/ 34 w 220"/>
                <a:gd name="T19" fmla="*/ 20 h 81"/>
                <a:gd name="T20" fmla="*/ 24 w 220"/>
                <a:gd name="T21" fmla="*/ 20 h 81"/>
                <a:gd name="T22" fmla="*/ 34 w 220"/>
                <a:gd name="T23" fmla="*/ 25 h 81"/>
                <a:gd name="T24" fmla="*/ 47 w 220"/>
                <a:gd name="T25" fmla="*/ 30 h 81"/>
                <a:gd name="T26" fmla="*/ 42 w 220"/>
                <a:gd name="T27" fmla="*/ 34 h 81"/>
                <a:gd name="T28" fmla="*/ 37 w 220"/>
                <a:gd name="T29" fmla="*/ 37 h 81"/>
                <a:gd name="T30" fmla="*/ 27 w 220"/>
                <a:gd name="T31" fmla="*/ 37 h 81"/>
                <a:gd name="T32" fmla="*/ 27 w 220"/>
                <a:gd name="T33" fmla="*/ 32 h 81"/>
                <a:gd name="T34" fmla="*/ 22 w 220"/>
                <a:gd name="T35" fmla="*/ 31 h 81"/>
                <a:gd name="T36" fmla="*/ 16 w 220"/>
                <a:gd name="T37" fmla="*/ 26 h 81"/>
                <a:gd name="T38" fmla="*/ 16 w 220"/>
                <a:gd name="T39" fmla="*/ 23 h 81"/>
                <a:gd name="T40" fmla="*/ 23 w 220"/>
                <a:gd name="T41" fmla="*/ 23 h 81"/>
                <a:gd name="T42" fmla="*/ 20 w 220"/>
                <a:gd name="T43" fmla="*/ 14 h 81"/>
                <a:gd name="T44" fmla="*/ 12 w 220"/>
                <a:gd name="T45" fmla="*/ 10 h 81"/>
                <a:gd name="T46" fmla="*/ 7 w 220"/>
                <a:gd name="T47" fmla="*/ 8 h 81"/>
                <a:gd name="T48" fmla="*/ 2 w 220"/>
                <a:gd name="T49" fmla="*/ 0 h 81"/>
                <a:gd name="T50" fmla="*/ 0 w 220"/>
                <a:gd name="T51" fmla="*/ 11 h 81"/>
                <a:gd name="T52" fmla="*/ 10 w 220"/>
                <a:gd name="T53" fmla="*/ 11 h 81"/>
                <a:gd name="T54" fmla="*/ 12 w 220"/>
                <a:gd name="T55" fmla="*/ 16 h 81"/>
                <a:gd name="T56" fmla="*/ 10 w 220"/>
                <a:gd name="T57" fmla="*/ 23 h 81"/>
                <a:gd name="T58" fmla="*/ 12 w 220"/>
                <a:gd name="T59" fmla="*/ 27 h 81"/>
                <a:gd name="T60" fmla="*/ 12 w 220"/>
                <a:gd name="T61" fmla="*/ 27 h 81"/>
                <a:gd name="T62" fmla="*/ 12 w 220"/>
                <a:gd name="T63" fmla="*/ 27 h 8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20" h="81">
                  <a:moveTo>
                    <a:pt x="37" y="55"/>
                  </a:moveTo>
                  <a:lnTo>
                    <a:pt x="55" y="70"/>
                  </a:lnTo>
                  <a:lnTo>
                    <a:pt x="91" y="79"/>
                  </a:lnTo>
                  <a:lnTo>
                    <a:pt x="125" y="81"/>
                  </a:lnTo>
                  <a:lnTo>
                    <a:pt x="154" y="72"/>
                  </a:lnTo>
                  <a:lnTo>
                    <a:pt x="197" y="72"/>
                  </a:lnTo>
                  <a:lnTo>
                    <a:pt x="220" y="65"/>
                  </a:lnTo>
                  <a:lnTo>
                    <a:pt x="169" y="65"/>
                  </a:lnTo>
                  <a:lnTo>
                    <a:pt x="137" y="50"/>
                  </a:lnTo>
                  <a:lnTo>
                    <a:pt x="103" y="41"/>
                  </a:lnTo>
                  <a:lnTo>
                    <a:pt x="72" y="41"/>
                  </a:lnTo>
                  <a:lnTo>
                    <a:pt x="101" y="51"/>
                  </a:lnTo>
                  <a:lnTo>
                    <a:pt x="143" y="61"/>
                  </a:lnTo>
                  <a:lnTo>
                    <a:pt x="128" y="69"/>
                  </a:lnTo>
                  <a:lnTo>
                    <a:pt x="112" y="74"/>
                  </a:lnTo>
                  <a:lnTo>
                    <a:pt x="81" y="74"/>
                  </a:lnTo>
                  <a:lnTo>
                    <a:pt x="82" y="65"/>
                  </a:lnTo>
                  <a:lnTo>
                    <a:pt x="65" y="63"/>
                  </a:lnTo>
                  <a:lnTo>
                    <a:pt x="47" y="52"/>
                  </a:lnTo>
                  <a:lnTo>
                    <a:pt x="47" y="47"/>
                  </a:lnTo>
                  <a:lnTo>
                    <a:pt x="68" y="47"/>
                  </a:lnTo>
                  <a:lnTo>
                    <a:pt x="60" y="29"/>
                  </a:lnTo>
                  <a:lnTo>
                    <a:pt x="37" y="20"/>
                  </a:lnTo>
                  <a:lnTo>
                    <a:pt x="20" y="16"/>
                  </a:lnTo>
                  <a:lnTo>
                    <a:pt x="7" y="0"/>
                  </a:lnTo>
                  <a:lnTo>
                    <a:pt x="0" y="22"/>
                  </a:lnTo>
                  <a:lnTo>
                    <a:pt x="30" y="22"/>
                  </a:lnTo>
                  <a:lnTo>
                    <a:pt x="35" y="33"/>
                  </a:lnTo>
                  <a:lnTo>
                    <a:pt x="30" y="47"/>
                  </a:lnTo>
                  <a:lnTo>
                    <a:pt x="37" y="5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7" name="Freeform 102"/>
            <p:cNvSpPr>
              <a:spLocks/>
            </p:cNvSpPr>
            <p:nvPr/>
          </p:nvSpPr>
          <p:spPr bwMode="auto">
            <a:xfrm>
              <a:off x="3663" y="3167"/>
              <a:ext cx="33" cy="19"/>
            </a:xfrm>
            <a:custGeom>
              <a:avLst/>
              <a:gdLst>
                <a:gd name="T0" fmla="*/ 33 w 99"/>
                <a:gd name="T1" fmla="*/ 18 h 38"/>
                <a:gd name="T2" fmla="*/ 22 w 99"/>
                <a:gd name="T3" fmla="*/ 18 h 38"/>
                <a:gd name="T4" fmla="*/ 12 w 99"/>
                <a:gd name="T5" fmla="*/ 19 h 38"/>
                <a:gd name="T6" fmla="*/ 4 w 99"/>
                <a:gd name="T7" fmla="*/ 15 h 38"/>
                <a:gd name="T8" fmla="*/ 0 w 99"/>
                <a:gd name="T9" fmla="*/ 9 h 38"/>
                <a:gd name="T10" fmla="*/ 0 w 99"/>
                <a:gd name="T11" fmla="*/ 0 h 38"/>
                <a:gd name="T12" fmla="*/ 4 w 99"/>
                <a:gd name="T13" fmla="*/ 10 h 38"/>
                <a:gd name="T14" fmla="*/ 10 w 99"/>
                <a:gd name="T15" fmla="*/ 16 h 38"/>
                <a:gd name="T16" fmla="*/ 19 w 99"/>
                <a:gd name="T17" fmla="*/ 14 h 38"/>
                <a:gd name="T18" fmla="*/ 26 w 99"/>
                <a:gd name="T19" fmla="*/ 14 h 38"/>
                <a:gd name="T20" fmla="*/ 33 w 99"/>
                <a:gd name="T21" fmla="*/ 18 h 38"/>
                <a:gd name="T22" fmla="*/ 33 w 99"/>
                <a:gd name="T23" fmla="*/ 18 h 38"/>
                <a:gd name="T24" fmla="*/ 33 w 99"/>
                <a:gd name="T25" fmla="*/ 18 h 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9" h="38">
                  <a:moveTo>
                    <a:pt x="99" y="35"/>
                  </a:moveTo>
                  <a:lnTo>
                    <a:pt x="65" y="35"/>
                  </a:lnTo>
                  <a:lnTo>
                    <a:pt x="37" y="38"/>
                  </a:lnTo>
                  <a:lnTo>
                    <a:pt x="13" y="30"/>
                  </a:lnTo>
                  <a:lnTo>
                    <a:pt x="1" y="18"/>
                  </a:lnTo>
                  <a:lnTo>
                    <a:pt x="0" y="0"/>
                  </a:lnTo>
                  <a:lnTo>
                    <a:pt x="11" y="20"/>
                  </a:lnTo>
                  <a:lnTo>
                    <a:pt x="31" y="31"/>
                  </a:lnTo>
                  <a:lnTo>
                    <a:pt x="57" y="27"/>
                  </a:lnTo>
                  <a:lnTo>
                    <a:pt x="78" y="28"/>
                  </a:lnTo>
                  <a:lnTo>
                    <a:pt x="99" y="3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8" name="Freeform 103"/>
            <p:cNvSpPr>
              <a:spLocks/>
            </p:cNvSpPr>
            <p:nvPr/>
          </p:nvSpPr>
          <p:spPr bwMode="auto">
            <a:xfrm>
              <a:off x="3687" y="3151"/>
              <a:ext cx="21" cy="35"/>
            </a:xfrm>
            <a:custGeom>
              <a:avLst/>
              <a:gdLst>
                <a:gd name="T0" fmla="*/ 6 w 65"/>
                <a:gd name="T1" fmla="*/ 34 h 70"/>
                <a:gd name="T2" fmla="*/ 12 w 65"/>
                <a:gd name="T3" fmla="*/ 35 h 70"/>
                <a:gd name="T4" fmla="*/ 18 w 65"/>
                <a:gd name="T5" fmla="*/ 34 h 70"/>
                <a:gd name="T6" fmla="*/ 21 w 65"/>
                <a:gd name="T7" fmla="*/ 29 h 70"/>
                <a:gd name="T8" fmla="*/ 21 w 65"/>
                <a:gd name="T9" fmla="*/ 21 h 70"/>
                <a:gd name="T10" fmla="*/ 16 w 65"/>
                <a:gd name="T11" fmla="*/ 15 h 70"/>
                <a:gd name="T12" fmla="*/ 11 w 65"/>
                <a:gd name="T13" fmla="*/ 11 h 70"/>
                <a:gd name="T14" fmla="*/ 11 w 65"/>
                <a:gd name="T15" fmla="*/ 0 h 70"/>
                <a:gd name="T16" fmla="*/ 8 w 65"/>
                <a:gd name="T17" fmla="*/ 8 h 70"/>
                <a:gd name="T18" fmla="*/ 4 w 65"/>
                <a:gd name="T19" fmla="*/ 16 h 70"/>
                <a:gd name="T20" fmla="*/ 10 w 65"/>
                <a:gd name="T21" fmla="*/ 19 h 70"/>
                <a:gd name="T22" fmla="*/ 15 w 65"/>
                <a:gd name="T23" fmla="*/ 21 h 70"/>
                <a:gd name="T24" fmla="*/ 16 w 65"/>
                <a:gd name="T25" fmla="*/ 26 h 70"/>
                <a:gd name="T26" fmla="*/ 11 w 65"/>
                <a:gd name="T27" fmla="*/ 32 h 70"/>
                <a:gd name="T28" fmla="*/ 0 w 65"/>
                <a:gd name="T29" fmla="*/ 32 h 70"/>
                <a:gd name="T30" fmla="*/ 6 w 65"/>
                <a:gd name="T31" fmla="*/ 34 h 70"/>
                <a:gd name="T32" fmla="*/ 6 w 65"/>
                <a:gd name="T33" fmla="*/ 34 h 70"/>
                <a:gd name="T34" fmla="*/ 6 w 65"/>
                <a:gd name="T35" fmla="*/ 34 h 7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5" h="70">
                  <a:moveTo>
                    <a:pt x="18" y="67"/>
                  </a:moveTo>
                  <a:lnTo>
                    <a:pt x="37" y="70"/>
                  </a:lnTo>
                  <a:lnTo>
                    <a:pt x="55" y="67"/>
                  </a:lnTo>
                  <a:lnTo>
                    <a:pt x="64" y="57"/>
                  </a:lnTo>
                  <a:lnTo>
                    <a:pt x="65" y="41"/>
                  </a:lnTo>
                  <a:lnTo>
                    <a:pt x="48" y="30"/>
                  </a:lnTo>
                  <a:lnTo>
                    <a:pt x="34" y="21"/>
                  </a:lnTo>
                  <a:lnTo>
                    <a:pt x="34" y="0"/>
                  </a:lnTo>
                  <a:lnTo>
                    <a:pt x="24" y="16"/>
                  </a:lnTo>
                  <a:lnTo>
                    <a:pt x="11" y="31"/>
                  </a:lnTo>
                  <a:lnTo>
                    <a:pt x="31" y="37"/>
                  </a:lnTo>
                  <a:lnTo>
                    <a:pt x="45" y="41"/>
                  </a:lnTo>
                  <a:lnTo>
                    <a:pt x="48" y="52"/>
                  </a:lnTo>
                  <a:lnTo>
                    <a:pt x="35" y="63"/>
                  </a:lnTo>
                  <a:lnTo>
                    <a:pt x="0" y="63"/>
                  </a:lnTo>
                  <a:lnTo>
                    <a:pt x="18" y="6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9" name="Freeform 104"/>
            <p:cNvSpPr>
              <a:spLocks/>
            </p:cNvSpPr>
            <p:nvPr/>
          </p:nvSpPr>
          <p:spPr bwMode="auto">
            <a:xfrm>
              <a:off x="3666" y="3094"/>
              <a:ext cx="21" cy="67"/>
            </a:xfrm>
            <a:custGeom>
              <a:avLst/>
              <a:gdLst>
                <a:gd name="T0" fmla="*/ 21 w 62"/>
                <a:gd name="T1" fmla="*/ 14 h 135"/>
                <a:gd name="T2" fmla="*/ 19 w 62"/>
                <a:gd name="T3" fmla="*/ 27 h 135"/>
                <a:gd name="T4" fmla="*/ 9 w 62"/>
                <a:gd name="T5" fmla="*/ 47 h 135"/>
                <a:gd name="T6" fmla="*/ 0 w 62"/>
                <a:gd name="T7" fmla="*/ 67 h 135"/>
                <a:gd name="T8" fmla="*/ 8 w 62"/>
                <a:gd name="T9" fmla="*/ 44 h 135"/>
                <a:gd name="T10" fmla="*/ 16 w 62"/>
                <a:gd name="T11" fmla="*/ 24 h 135"/>
                <a:gd name="T12" fmla="*/ 16 w 62"/>
                <a:gd name="T13" fmla="*/ 9 h 135"/>
                <a:gd name="T14" fmla="*/ 14 w 62"/>
                <a:gd name="T15" fmla="*/ 0 h 135"/>
                <a:gd name="T16" fmla="*/ 19 w 62"/>
                <a:gd name="T17" fmla="*/ 6 h 135"/>
                <a:gd name="T18" fmla="*/ 21 w 62"/>
                <a:gd name="T19" fmla="*/ 14 h 135"/>
                <a:gd name="T20" fmla="*/ 21 w 62"/>
                <a:gd name="T21" fmla="*/ 14 h 135"/>
                <a:gd name="T22" fmla="*/ 21 w 62"/>
                <a:gd name="T23" fmla="*/ 14 h 1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2" h="135">
                  <a:moveTo>
                    <a:pt x="62" y="29"/>
                  </a:moveTo>
                  <a:lnTo>
                    <a:pt x="57" y="54"/>
                  </a:lnTo>
                  <a:lnTo>
                    <a:pt x="28" y="95"/>
                  </a:lnTo>
                  <a:lnTo>
                    <a:pt x="0" y="135"/>
                  </a:lnTo>
                  <a:lnTo>
                    <a:pt x="23" y="89"/>
                  </a:lnTo>
                  <a:lnTo>
                    <a:pt x="48" y="48"/>
                  </a:lnTo>
                  <a:lnTo>
                    <a:pt x="47" y="18"/>
                  </a:lnTo>
                  <a:lnTo>
                    <a:pt x="40" y="0"/>
                  </a:lnTo>
                  <a:lnTo>
                    <a:pt x="57" y="12"/>
                  </a:lnTo>
                  <a:lnTo>
                    <a:pt x="62" y="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0" name="Freeform 105"/>
            <p:cNvSpPr>
              <a:spLocks/>
            </p:cNvSpPr>
            <p:nvPr/>
          </p:nvSpPr>
          <p:spPr bwMode="auto">
            <a:xfrm>
              <a:off x="3707" y="3102"/>
              <a:ext cx="75" cy="22"/>
            </a:xfrm>
            <a:custGeom>
              <a:avLst/>
              <a:gdLst>
                <a:gd name="T0" fmla="*/ 9 w 223"/>
                <a:gd name="T1" fmla="*/ 0 h 44"/>
                <a:gd name="T2" fmla="*/ 31 w 223"/>
                <a:gd name="T3" fmla="*/ 0 h 44"/>
                <a:gd name="T4" fmla="*/ 48 w 223"/>
                <a:gd name="T5" fmla="*/ 1 h 44"/>
                <a:gd name="T6" fmla="*/ 60 w 223"/>
                <a:gd name="T7" fmla="*/ 8 h 44"/>
                <a:gd name="T8" fmla="*/ 75 w 223"/>
                <a:gd name="T9" fmla="*/ 22 h 44"/>
                <a:gd name="T10" fmla="*/ 62 w 223"/>
                <a:gd name="T11" fmla="*/ 16 h 44"/>
                <a:gd name="T12" fmla="*/ 45 w 223"/>
                <a:gd name="T13" fmla="*/ 6 h 44"/>
                <a:gd name="T14" fmla="*/ 50 w 223"/>
                <a:gd name="T15" fmla="*/ 13 h 44"/>
                <a:gd name="T16" fmla="*/ 41 w 223"/>
                <a:gd name="T17" fmla="*/ 10 h 44"/>
                <a:gd name="T18" fmla="*/ 26 w 223"/>
                <a:gd name="T19" fmla="*/ 10 h 44"/>
                <a:gd name="T20" fmla="*/ 11 w 223"/>
                <a:gd name="T21" fmla="*/ 8 h 44"/>
                <a:gd name="T22" fmla="*/ 0 w 223"/>
                <a:gd name="T23" fmla="*/ 8 h 44"/>
                <a:gd name="T24" fmla="*/ 9 w 223"/>
                <a:gd name="T25" fmla="*/ 0 h 44"/>
                <a:gd name="T26" fmla="*/ 9 w 223"/>
                <a:gd name="T27" fmla="*/ 0 h 44"/>
                <a:gd name="T28" fmla="*/ 9 w 223"/>
                <a:gd name="T29" fmla="*/ 0 h 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23" h="44">
                  <a:moveTo>
                    <a:pt x="27" y="0"/>
                  </a:moveTo>
                  <a:lnTo>
                    <a:pt x="91" y="0"/>
                  </a:lnTo>
                  <a:lnTo>
                    <a:pt x="142" y="2"/>
                  </a:lnTo>
                  <a:lnTo>
                    <a:pt x="179" y="15"/>
                  </a:lnTo>
                  <a:lnTo>
                    <a:pt x="223" y="44"/>
                  </a:lnTo>
                  <a:lnTo>
                    <a:pt x="183" y="32"/>
                  </a:lnTo>
                  <a:lnTo>
                    <a:pt x="133" y="12"/>
                  </a:lnTo>
                  <a:lnTo>
                    <a:pt x="149" y="25"/>
                  </a:lnTo>
                  <a:lnTo>
                    <a:pt x="122" y="19"/>
                  </a:lnTo>
                  <a:lnTo>
                    <a:pt x="78" y="20"/>
                  </a:lnTo>
                  <a:lnTo>
                    <a:pt x="34" y="15"/>
                  </a:lnTo>
                  <a:lnTo>
                    <a:pt x="0" y="15"/>
                  </a:lnTo>
                  <a:lnTo>
                    <a:pt x="2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1" name="Freeform 106"/>
            <p:cNvSpPr>
              <a:spLocks/>
            </p:cNvSpPr>
            <p:nvPr/>
          </p:nvSpPr>
          <p:spPr bwMode="auto">
            <a:xfrm>
              <a:off x="3648" y="3069"/>
              <a:ext cx="29" cy="28"/>
            </a:xfrm>
            <a:custGeom>
              <a:avLst/>
              <a:gdLst>
                <a:gd name="T0" fmla="*/ 0 w 86"/>
                <a:gd name="T1" fmla="*/ 13 h 56"/>
                <a:gd name="T2" fmla="*/ 7 w 86"/>
                <a:gd name="T3" fmla="*/ 19 h 56"/>
                <a:gd name="T4" fmla="*/ 19 w 86"/>
                <a:gd name="T5" fmla="*/ 23 h 56"/>
                <a:gd name="T6" fmla="*/ 29 w 86"/>
                <a:gd name="T7" fmla="*/ 28 h 56"/>
                <a:gd name="T8" fmla="*/ 20 w 86"/>
                <a:gd name="T9" fmla="*/ 17 h 56"/>
                <a:gd name="T10" fmla="*/ 6 w 86"/>
                <a:gd name="T11" fmla="*/ 6 h 56"/>
                <a:gd name="T12" fmla="*/ 1 w 86"/>
                <a:gd name="T13" fmla="*/ 0 h 56"/>
                <a:gd name="T14" fmla="*/ 0 w 86"/>
                <a:gd name="T15" fmla="*/ 13 h 56"/>
                <a:gd name="T16" fmla="*/ 0 w 86"/>
                <a:gd name="T17" fmla="*/ 13 h 56"/>
                <a:gd name="T18" fmla="*/ 0 w 86"/>
                <a:gd name="T19" fmla="*/ 13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56">
                  <a:moveTo>
                    <a:pt x="0" y="25"/>
                  </a:moveTo>
                  <a:lnTo>
                    <a:pt x="22" y="38"/>
                  </a:lnTo>
                  <a:lnTo>
                    <a:pt x="56" y="45"/>
                  </a:lnTo>
                  <a:lnTo>
                    <a:pt x="86" y="56"/>
                  </a:lnTo>
                  <a:lnTo>
                    <a:pt x="58" y="33"/>
                  </a:lnTo>
                  <a:lnTo>
                    <a:pt x="18" y="11"/>
                  </a:lnTo>
                  <a:lnTo>
                    <a:pt x="3" y="0"/>
                  </a:lnTo>
                  <a:lnTo>
                    <a:pt x="0" y="2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2" name="Freeform 107"/>
            <p:cNvSpPr>
              <a:spLocks/>
            </p:cNvSpPr>
            <p:nvPr/>
          </p:nvSpPr>
          <p:spPr bwMode="auto">
            <a:xfrm>
              <a:off x="3644" y="3093"/>
              <a:ext cx="35" cy="24"/>
            </a:xfrm>
            <a:custGeom>
              <a:avLst/>
              <a:gdLst>
                <a:gd name="T0" fmla="*/ 11 w 106"/>
                <a:gd name="T1" fmla="*/ 0 h 47"/>
                <a:gd name="T2" fmla="*/ 8 w 106"/>
                <a:gd name="T3" fmla="*/ 11 h 47"/>
                <a:gd name="T4" fmla="*/ 4 w 106"/>
                <a:gd name="T5" fmla="*/ 12 h 47"/>
                <a:gd name="T6" fmla="*/ 0 w 106"/>
                <a:gd name="T7" fmla="*/ 13 h 47"/>
                <a:gd name="T8" fmla="*/ 6 w 106"/>
                <a:gd name="T9" fmla="*/ 18 h 47"/>
                <a:gd name="T10" fmla="*/ 13 w 106"/>
                <a:gd name="T11" fmla="*/ 18 h 47"/>
                <a:gd name="T12" fmla="*/ 18 w 106"/>
                <a:gd name="T13" fmla="*/ 24 h 47"/>
                <a:gd name="T14" fmla="*/ 24 w 106"/>
                <a:gd name="T15" fmla="*/ 24 h 47"/>
                <a:gd name="T16" fmla="*/ 29 w 106"/>
                <a:gd name="T17" fmla="*/ 24 h 47"/>
                <a:gd name="T18" fmla="*/ 35 w 106"/>
                <a:gd name="T19" fmla="*/ 22 h 47"/>
                <a:gd name="T20" fmla="*/ 28 w 106"/>
                <a:gd name="T21" fmla="*/ 14 h 47"/>
                <a:gd name="T22" fmla="*/ 19 w 106"/>
                <a:gd name="T23" fmla="*/ 11 h 47"/>
                <a:gd name="T24" fmla="*/ 12 w 106"/>
                <a:gd name="T25" fmla="*/ 12 h 47"/>
                <a:gd name="T26" fmla="*/ 13 w 106"/>
                <a:gd name="T27" fmla="*/ 5 h 47"/>
                <a:gd name="T28" fmla="*/ 11 w 106"/>
                <a:gd name="T29" fmla="*/ 0 h 47"/>
                <a:gd name="T30" fmla="*/ 11 w 106"/>
                <a:gd name="T31" fmla="*/ 0 h 47"/>
                <a:gd name="T32" fmla="*/ 11 w 106"/>
                <a:gd name="T33" fmla="*/ 0 h 4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6" h="47">
                  <a:moveTo>
                    <a:pt x="33" y="0"/>
                  </a:moveTo>
                  <a:lnTo>
                    <a:pt x="24" y="21"/>
                  </a:lnTo>
                  <a:lnTo>
                    <a:pt x="11" y="23"/>
                  </a:lnTo>
                  <a:lnTo>
                    <a:pt x="0" y="26"/>
                  </a:lnTo>
                  <a:lnTo>
                    <a:pt x="18" y="36"/>
                  </a:lnTo>
                  <a:lnTo>
                    <a:pt x="40" y="36"/>
                  </a:lnTo>
                  <a:lnTo>
                    <a:pt x="54" y="47"/>
                  </a:lnTo>
                  <a:lnTo>
                    <a:pt x="72" y="47"/>
                  </a:lnTo>
                  <a:lnTo>
                    <a:pt x="89" y="47"/>
                  </a:lnTo>
                  <a:lnTo>
                    <a:pt x="106" y="44"/>
                  </a:lnTo>
                  <a:lnTo>
                    <a:pt x="84" y="27"/>
                  </a:lnTo>
                  <a:lnTo>
                    <a:pt x="57" y="21"/>
                  </a:lnTo>
                  <a:lnTo>
                    <a:pt x="35" y="23"/>
                  </a:lnTo>
                  <a:lnTo>
                    <a:pt x="40" y="10"/>
                  </a:lnTo>
                  <a:lnTo>
                    <a:pt x="3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3" name="Freeform 108"/>
            <p:cNvSpPr>
              <a:spLocks/>
            </p:cNvSpPr>
            <p:nvPr/>
          </p:nvSpPr>
          <p:spPr bwMode="auto">
            <a:xfrm>
              <a:off x="3722" y="3109"/>
              <a:ext cx="49" cy="33"/>
            </a:xfrm>
            <a:custGeom>
              <a:avLst/>
              <a:gdLst>
                <a:gd name="T0" fmla="*/ 11 w 148"/>
                <a:gd name="T1" fmla="*/ 18 h 65"/>
                <a:gd name="T2" fmla="*/ 16 w 148"/>
                <a:gd name="T3" fmla="*/ 17 h 65"/>
                <a:gd name="T4" fmla="*/ 19 w 148"/>
                <a:gd name="T5" fmla="*/ 19 h 65"/>
                <a:gd name="T6" fmla="*/ 26 w 148"/>
                <a:gd name="T7" fmla="*/ 19 h 65"/>
                <a:gd name="T8" fmla="*/ 34 w 148"/>
                <a:gd name="T9" fmla="*/ 24 h 65"/>
                <a:gd name="T10" fmla="*/ 29 w 148"/>
                <a:gd name="T11" fmla="*/ 16 h 65"/>
                <a:gd name="T12" fmla="*/ 43 w 148"/>
                <a:gd name="T13" fmla="*/ 27 h 65"/>
                <a:gd name="T14" fmla="*/ 49 w 148"/>
                <a:gd name="T15" fmla="*/ 27 h 65"/>
                <a:gd name="T16" fmla="*/ 36 w 148"/>
                <a:gd name="T17" fmla="*/ 33 h 65"/>
                <a:gd name="T18" fmla="*/ 26 w 148"/>
                <a:gd name="T19" fmla="*/ 33 h 65"/>
                <a:gd name="T20" fmla="*/ 21 w 148"/>
                <a:gd name="T21" fmla="*/ 30 h 65"/>
                <a:gd name="T22" fmla="*/ 10 w 148"/>
                <a:gd name="T23" fmla="*/ 27 h 65"/>
                <a:gd name="T24" fmla="*/ 15 w 148"/>
                <a:gd name="T25" fmla="*/ 23 h 65"/>
                <a:gd name="T26" fmla="*/ 5 w 148"/>
                <a:gd name="T27" fmla="*/ 19 h 65"/>
                <a:gd name="T28" fmla="*/ 10 w 148"/>
                <a:gd name="T29" fmla="*/ 15 h 65"/>
                <a:gd name="T30" fmla="*/ 0 w 148"/>
                <a:gd name="T31" fmla="*/ 0 h 65"/>
                <a:gd name="T32" fmla="*/ 9 w 148"/>
                <a:gd name="T33" fmla="*/ 1 h 65"/>
                <a:gd name="T34" fmla="*/ 12 w 148"/>
                <a:gd name="T35" fmla="*/ 12 h 65"/>
                <a:gd name="T36" fmla="*/ 18 w 148"/>
                <a:gd name="T37" fmla="*/ 14 h 65"/>
                <a:gd name="T38" fmla="*/ 11 w 148"/>
                <a:gd name="T39" fmla="*/ 18 h 65"/>
                <a:gd name="T40" fmla="*/ 11 w 148"/>
                <a:gd name="T41" fmla="*/ 18 h 65"/>
                <a:gd name="T42" fmla="*/ 11 w 148"/>
                <a:gd name="T43" fmla="*/ 18 h 6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8" h="65">
                  <a:moveTo>
                    <a:pt x="34" y="36"/>
                  </a:moveTo>
                  <a:lnTo>
                    <a:pt x="48" y="34"/>
                  </a:lnTo>
                  <a:lnTo>
                    <a:pt x="58" y="37"/>
                  </a:lnTo>
                  <a:lnTo>
                    <a:pt x="80" y="38"/>
                  </a:lnTo>
                  <a:lnTo>
                    <a:pt x="104" y="47"/>
                  </a:lnTo>
                  <a:lnTo>
                    <a:pt x="87" y="31"/>
                  </a:lnTo>
                  <a:lnTo>
                    <a:pt x="129" y="53"/>
                  </a:lnTo>
                  <a:lnTo>
                    <a:pt x="148" y="54"/>
                  </a:lnTo>
                  <a:lnTo>
                    <a:pt x="110" y="65"/>
                  </a:lnTo>
                  <a:lnTo>
                    <a:pt x="80" y="65"/>
                  </a:lnTo>
                  <a:lnTo>
                    <a:pt x="63" y="60"/>
                  </a:lnTo>
                  <a:lnTo>
                    <a:pt x="31" y="54"/>
                  </a:lnTo>
                  <a:lnTo>
                    <a:pt x="44" y="45"/>
                  </a:lnTo>
                  <a:lnTo>
                    <a:pt x="14" y="38"/>
                  </a:lnTo>
                  <a:lnTo>
                    <a:pt x="29" y="29"/>
                  </a:lnTo>
                  <a:lnTo>
                    <a:pt x="0" y="0"/>
                  </a:lnTo>
                  <a:lnTo>
                    <a:pt x="28" y="1"/>
                  </a:lnTo>
                  <a:lnTo>
                    <a:pt x="35" y="23"/>
                  </a:lnTo>
                  <a:lnTo>
                    <a:pt x="53" y="28"/>
                  </a:lnTo>
                  <a:lnTo>
                    <a:pt x="34" y="3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4" name="Freeform 109"/>
            <p:cNvSpPr>
              <a:spLocks/>
            </p:cNvSpPr>
            <p:nvPr/>
          </p:nvSpPr>
          <p:spPr bwMode="auto">
            <a:xfrm>
              <a:off x="3670" y="3198"/>
              <a:ext cx="23" cy="14"/>
            </a:xfrm>
            <a:custGeom>
              <a:avLst/>
              <a:gdLst>
                <a:gd name="T0" fmla="*/ 23 w 71"/>
                <a:gd name="T1" fmla="*/ 14 h 27"/>
                <a:gd name="T2" fmla="*/ 5 w 71"/>
                <a:gd name="T3" fmla="*/ 10 h 27"/>
                <a:gd name="T4" fmla="*/ 0 w 71"/>
                <a:gd name="T5" fmla="*/ 0 h 27"/>
                <a:gd name="T6" fmla="*/ 7 w 71"/>
                <a:gd name="T7" fmla="*/ 6 h 27"/>
                <a:gd name="T8" fmla="*/ 17 w 71"/>
                <a:gd name="T9" fmla="*/ 6 h 27"/>
                <a:gd name="T10" fmla="*/ 23 w 71"/>
                <a:gd name="T11" fmla="*/ 14 h 27"/>
                <a:gd name="T12" fmla="*/ 23 w 71"/>
                <a:gd name="T13" fmla="*/ 14 h 27"/>
                <a:gd name="T14" fmla="*/ 23 w 71"/>
                <a:gd name="T15" fmla="*/ 14 h 2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1" h="27">
                  <a:moveTo>
                    <a:pt x="71" y="27"/>
                  </a:moveTo>
                  <a:lnTo>
                    <a:pt x="15" y="20"/>
                  </a:lnTo>
                  <a:lnTo>
                    <a:pt x="0" y="0"/>
                  </a:lnTo>
                  <a:lnTo>
                    <a:pt x="23" y="12"/>
                  </a:lnTo>
                  <a:lnTo>
                    <a:pt x="51" y="12"/>
                  </a:lnTo>
                  <a:lnTo>
                    <a:pt x="71" y="2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5" name="Freeform 110"/>
            <p:cNvSpPr>
              <a:spLocks/>
            </p:cNvSpPr>
            <p:nvPr/>
          </p:nvSpPr>
          <p:spPr bwMode="auto">
            <a:xfrm>
              <a:off x="3633" y="2857"/>
              <a:ext cx="262" cy="207"/>
            </a:xfrm>
            <a:custGeom>
              <a:avLst/>
              <a:gdLst>
                <a:gd name="T0" fmla="*/ 13 w 786"/>
                <a:gd name="T1" fmla="*/ 205 h 415"/>
                <a:gd name="T2" fmla="*/ 5 w 786"/>
                <a:gd name="T3" fmla="*/ 188 h 415"/>
                <a:gd name="T4" fmla="*/ 15 w 786"/>
                <a:gd name="T5" fmla="*/ 160 h 415"/>
                <a:gd name="T6" fmla="*/ 0 w 786"/>
                <a:gd name="T7" fmla="*/ 143 h 415"/>
                <a:gd name="T8" fmla="*/ 6 w 786"/>
                <a:gd name="T9" fmla="*/ 104 h 415"/>
                <a:gd name="T10" fmla="*/ 23 w 786"/>
                <a:gd name="T11" fmla="*/ 92 h 415"/>
                <a:gd name="T12" fmla="*/ 31 w 786"/>
                <a:gd name="T13" fmla="*/ 47 h 415"/>
                <a:gd name="T14" fmla="*/ 80 w 786"/>
                <a:gd name="T15" fmla="*/ 1 h 415"/>
                <a:gd name="T16" fmla="*/ 138 w 786"/>
                <a:gd name="T17" fmla="*/ 8 h 415"/>
                <a:gd name="T18" fmla="*/ 168 w 786"/>
                <a:gd name="T19" fmla="*/ 0 h 415"/>
                <a:gd name="T20" fmla="*/ 182 w 786"/>
                <a:gd name="T21" fmla="*/ 4 h 415"/>
                <a:gd name="T22" fmla="*/ 220 w 786"/>
                <a:gd name="T23" fmla="*/ 23 h 415"/>
                <a:gd name="T24" fmla="*/ 238 w 786"/>
                <a:gd name="T25" fmla="*/ 34 h 415"/>
                <a:gd name="T26" fmla="*/ 241 w 786"/>
                <a:gd name="T27" fmla="*/ 46 h 415"/>
                <a:gd name="T28" fmla="*/ 261 w 786"/>
                <a:gd name="T29" fmla="*/ 68 h 415"/>
                <a:gd name="T30" fmla="*/ 227 w 786"/>
                <a:gd name="T31" fmla="*/ 71 h 415"/>
                <a:gd name="T32" fmla="*/ 221 w 786"/>
                <a:gd name="T33" fmla="*/ 57 h 415"/>
                <a:gd name="T34" fmla="*/ 185 w 786"/>
                <a:gd name="T35" fmla="*/ 13 h 415"/>
                <a:gd name="T36" fmla="*/ 170 w 786"/>
                <a:gd name="T37" fmla="*/ 20 h 415"/>
                <a:gd name="T38" fmla="*/ 172 w 786"/>
                <a:gd name="T39" fmla="*/ 35 h 415"/>
                <a:gd name="T40" fmla="*/ 129 w 786"/>
                <a:gd name="T41" fmla="*/ 38 h 415"/>
                <a:gd name="T42" fmla="*/ 130 w 786"/>
                <a:gd name="T43" fmla="*/ 50 h 415"/>
                <a:gd name="T44" fmla="*/ 53 w 786"/>
                <a:gd name="T45" fmla="*/ 45 h 415"/>
                <a:gd name="T46" fmla="*/ 34 w 786"/>
                <a:gd name="T47" fmla="*/ 75 h 415"/>
                <a:gd name="T48" fmla="*/ 46 w 786"/>
                <a:gd name="T49" fmla="*/ 109 h 415"/>
                <a:gd name="T50" fmla="*/ 31 w 786"/>
                <a:gd name="T51" fmla="*/ 124 h 415"/>
                <a:gd name="T52" fmla="*/ 27 w 786"/>
                <a:gd name="T53" fmla="*/ 138 h 415"/>
                <a:gd name="T54" fmla="*/ 30 w 786"/>
                <a:gd name="T55" fmla="*/ 151 h 415"/>
                <a:gd name="T56" fmla="*/ 15 w 786"/>
                <a:gd name="T57" fmla="*/ 179 h 415"/>
                <a:gd name="T58" fmla="*/ 24 w 786"/>
                <a:gd name="T59" fmla="*/ 180 h 415"/>
                <a:gd name="T60" fmla="*/ 29 w 786"/>
                <a:gd name="T61" fmla="*/ 188 h 415"/>
                <a:gd name="T62" fmla="*/ 29 w 786"/>
                <a:gd name="T63" fmla="*/ 195 h 415"/>
                <a:gd name="T64" fmla="*/ 35 w 786"/>
                <a:gd name="T65" fmla="*/ 199 h 415"/>
                <a:gd name="T66" fmla="*/ 28 w 786"/>
                <a:gd name="T67" fmla="*/ 207 h 41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786" h="415">
                  <a:moveTo>
                    <a:pt x="85" y="415"/>
                  </a:moveTo>
                  <a:lnTo>
                    <a:pt x="39" y="411"/>
                  </a:lnTo>
                  <a:lnTo>
                    <a:pt x="51" y="392"/>
                  </a:lnTo>
                  <a:lnTo>
                    <a:pt x="15" y="377"/>
                  </a:lnTo>
                  <a:lnTo>
                    <a:pt x="18" y="344"/>
                  </a:lnTo>
                  <a:lnTo>
                    <a:pt x="44" y="321"/>
                  </a:lnTo>
                  <a:lnTo>
                    <a:pt x="8" y="336"/>
                  </a:lnTo>
                  <a:lnTo>
                    <a:pt x="0" y="286"/>
                  </a:lnTo>
                  <a:lnTo>
                    <a:pt x="8" y="242"/>
                  </a:lnTo>
                  <a:lnTo>
                    <a:pt x="18" y="209"/>
                  </a:lnTo>
                  <a:lnTo>
                    <a:pt x="39" y="194"/>
                  </a:lnTo>
                  <a:lnTo>
                    <a:pt x="69" y="184"/>
                  </a:lnTo>
                  <a:lnTo>
                    <a:pt x="69" y="133"/>
                  </a:lnTo>
                  <a:lnTo>
                    <a:pt x="93" y="94"/>
                  </a:lnTo>
                  <a:lnTo>
                    <a:pt x="158" y="55"/>
                  </a:lnTo>
                  <a:lnTo>
                    <a:pt x="241" y="2"/>
                  </a:lnTo>
                  <a:lnTo>
                    <a:pt x="343" y="2"/>
                  </a:lnTo>
                  <a:lnTo>
                    <a:pt x="415" y="17"/>
                  </a:lnTo>
                  <a:lnTo>
                    <a:pt x="447" y="0"/>
                  </a:lnTo>
                  <a:lnTo>
                    <a:pt x="504" y="0"/>
                  </a:lnTo>
                  <a:lnTo>
                    <a:pt x="480" y="11"/>
                  </a:lnTo>
                  <a:lnTo>
                    <a:pt x="545" y="9"/>
                  </a:lnTo>
                  <a:lnTo>
                    <a:pt x="612" y="16"/>
                  </a:lnTo>
                  <a:lnTo>
                    <a:pt x="661" y="46"/>
                  </a:lnTo>
                  <a:lnTo>
                    <a:pt x="619" y="52"/>
                  </a:lnTo>
                  <a:lnTo>
                    <a:pt x="715" y="69"/>
                  </a:lnTo>
                  <a:lnTo>
                    <a:pt x="746" y="89"/>
                  </a:lnTo>
                  <a:lnTo>
                    <a:pt x="724" y="92"/>
                  </a:lnTo>
                  <a:lnTo>
                    <a:pt x="786" y="115"/>
                  </a:lnTo>
                  <a:lnTo>
                    <a:pt x="782" y="137"/>
                  </a:lnTo>
                  <a:lnTo>
                    <a:pt x="719" y="127"/>
                  </a:lnTo>
                  <a:lnTo>
                    <a:pt x="680" y="142"/>
                  </a:lnTo>
                  <a:lnTo>
                    <a:pt x="663" y="173"/>
                  </a:lnTo>
                  <a:lnTo>
                    <a:pt x="663" y="115"/>
                  </a:lnTo>
                  <a:lnTo>
                    <a:pt x="620" y="71"/>
                  </a:lnTo>
                  <a:lnTo>
                    <a:pt x="556" y="26"/>
                  </a:lnTo>
                  <a:lnTo>
                    <a:pt x="573" y="50"/>
                  </a:lnTo>
                  <a:lnTo>
                    <a:pt x="510" y="41"/>
                  </a:lnTo>
                  <a:lnTo>
                    <a:pt x="440" y="40"/>
                  </a:lnTo>
                  <a:lnTo>
                    <a:pt x="517" y="71"/>
                  </a:lnTo>
                  <a:lnTo>
                    <a:pt x="348" y="46"/>
                  </a:lnTo>
                  <a:lnTo>
                    <a:pt x="388" y="77"/>
                  </a:lnTo>
                  <a:lnTo>
                    <a:pt x="309" y="61"/>
                  </a:lnTo>
                  <a:lnTo>
                    <a:pt x="391" y="100"/>
                  </a:lnTo>
                  <a:lnTo>
                    <a:pt x="208" y="91"/>
                  </a:lnTo>
                  <a:lnTo>
                    <a:pt x="160" y="91"/>
                  </a:lnTo>
                  <a:lnTo>
                    <a:pt x="117" y="108"/>
                  </a:lnTo>
                  <a:lnTo>
                    <a:pt x="103" y="151"/>
                  </a:lnTo>
                  <a:lnTo>
                    <a:pt x="132" y="201"/>
                  </a:lnTo>
                  <a:lnTo>
                    <a:pt x="137" y="219"/>
                  </a:lnTo>
                  <a:lnTo>
                    <a:pt x="58" y="234"/>
                  </a:lnTo>
                  <a:lnTo>
                    <a:pt x="92" y="249"/>
                  </a:lnTo>
                  <a:lnTo>
                    <a:pt x="146" y="253"/>
                  </a:lnTo>
                  <a:lnTo>
                    <a:pt x="82" y="277"/>
                  </a:lnTo>
                  <a:lnTo>
                    <a:pt x="116" y="283"/>
                  </a:lnTo>
                  <a:lnTo>
                    <a:pt x="90" y="302"/>
                  </a:lnTo>
                  <a:lnTo>
                    <a:pt x="61" y="333"/>
                  </a:lnTo>
                  <a:lnTo>
                    <a:pt x="45" y="358"/>
                  </a:lnTo>
                  <a:lnTo>
                    <a:pt x="110" y="313"/>
                  </a:lnTo>
                  <a:lnTo>
                    <a:pt x="71" y="360"/>
                  </a:lnTo>
                  <a:lnTo>
                    <a:pt x="112" y="339"/>
                  </a:lnTo>
                  <a:lnTo>
                    <a:pt x="88" y="376"/>
                  </a:lnTo>
                  <a:lnTo>
                    <a:pt x="117" y="358"/>
                  </a:lnTo>
                  <a:lnTo>
                    <a:pt x="88" y="391"/>
                  </a:lnTo>
                  <a:lnTo>
                    <a:pt x="202" y="321"/>
                  </a:lnTo>
                  <a:lnTo>
                    <a:pt x="105" y="399"/>
                  </a:lnTo>
                  <a:lnTo>
                    <a:pt x="85" y="41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6" name="Freeform 111"/>
            <p:cNvSpPr>
              <a:spLocks/>
            </p:cNvSpPr>
            <p:nvPr/>
          </p:nvSpPr>
          <p:spPr bwMode="auto">
            <a:xfrm>
              <a:off x="3688" y="2899"/>
              <a:ext cx="175" cy="160"/>
            </a:xfrm>
            <a:custGeom>
              <a:avLst/>
              <a:gdLst>
                <a:gd name="T0" fmla="*/ 29 w 524"/>
                <a:gd name="T1" fmla="*/ 101 h 319"/>
                <a:gd name="T2" fmla="*/ 69 w 524"/>
                <a:gd name="T3" fmla="*/ 87 h 319"/>
                <a:gd name="T4" fmla="*/ 33 w 524"/>
                <a:gd name="T5" fmla="*/ 124 h 319"/>
                <a:gd name="T6" fmla="*/ 72 w 524"/>
                <a:gd name="T7" fmla="*/ 98 h 319"/>
                <a:gd name="T8" fmla="*/ 65 w 524"/>
                <a:gd name="T9" fmla="*/ 118 h 319"/>
                <a:gd name="T10" fmla="*/ 76 w 524"/>
                <a:gd name="T11" fmla="*/ 119 h 319"/>
                <a:gd name="T12" fmla="*/ 86 w 524"/>
                <a:gd name="T13" fmla="*/ 116 h 319"/>
                <a:gd name="T14" fmla="*/ 97 w 524"/>
                <a:gd name="T15" fmla="*/ 129 h 319"/>
                <a:gd name="T16" fmla="*/ 106 w 524"/>
                <a:gd name="T17" fmla="*/ 131 h 319"/>
                <a:gd name="T18" fmla="*/ 116 w 524"/>
                <a:gd name="T19" fmla="*/ 132 h 319"/>
                <a:gd name="T20" fmla="*/ 122 w 524"/>
                <a:gd name="T21" fmla="*/ 132 h 319"/>
                <a:gd name="T22" fmla="*/ 132 w 524"/>
                <a:gd name="T23" fmla="*/ 128 h 319"/>
                <a:gd name="T24" fmla="*/ 163 w 524"/>
                <a:gd name="T25" fmla="*/ 142 h 319"/>
                <a:gd name="T26" fmla="*/ 127 w 524"/>
                <a:gd name="T27" fmla="*/ 112 h 319"/>
                <a:gd name="T28" fmla="*/ 151 w 524"/>
                <a:gd name="T29" fmla="*/ 106 h 319"/>
                <a:gd name="T30" fmla="*/ 159 w 524"/>
                <a:gd name="T31" fmla="*/ 92 h 319"/>
                <a:gd name="T32" fmla="*/ 153 w 524"/>
                <a:gd name="T33" fmla="*/ 83 h 319"/>
                <a:gd name="T34" fmla="*/ 166 w 524"/>
                <a:gd name="T35" fmla="*/ 10 h 319"/>
                <a:gd name="T36" fmla="*/ 156 w 524"/>
                <a:gd name="T37" fmla="*/ 16 h 319"/>
                <a:gd name="T38" fmla="*/ 149 w 524"/>
                <a:gd name="T39" fmla="*/ 22 h 319"/>
                <a:gd name="T40" fmla="*/ 135 w 524"/>
                <a:gd name="T41" fmla="*/ 55 h 319"/>
                <a:gd name="T42" fmla="*/ 124 w 524"/>
                <a:gd name="T43" fmla="*/ 41 h 319"/>
                <a:gd name="T44" fmla="*/ 87 w 524"/>
                <a:gd name="T45" fmla="*/ 16 h 319"/>
                <a:gd name="T46" fmla="*/ 71 w 524"/>
                <a:gd name="T47" fmla="*/ 19 h 319"/>
                <a:gd name="T48" fmla="*/ 68 w 524"/>
                <a:gd name="T49" fmla="*/ 26 h 319"/>
                <a:gd name="T50" fmla="*/ 70 w 524"/>
                <a:gd name="T51" fmla="*/ 37 h 319"/>
                <a:gd name="T52" fmla="*/ 65 w 524"/>
                <a:gd name="T53" fmla="*/ 42 h 319"/>
                <a:gd name="T54" fmla="*/ 67 w 524"/>
                <a:gd name="T55" fmla="*/ 51 h 319"/>
                <a:gd name="T56" fmla="*/ 66 w 524"/>
                <a:gd name="T57" fmla="*/ 57 h 319"/>
                <a:gd name="T58" fmla="*/ 61 w 524"/>
                <a:gd name="T59" fmla="*/ 66 h 319"/>
                <a:gd name="T60" fmla="*/ 60 w 524"/>
                <a:gd name="T61" fmla="*/ 71 h 319"/>
                <a:gd name="T62" fmla="*/ 60 w 524"/>
                <a:gd name="T63" fmla="*/ 79 h 319"/>
                <a:gd name="T64" fmla="*/ 0 w 524"/>
                <a:gd name="T65" fmla="*/ 114 h 319"/>
                <a:gd name="T66" fmla="*/ 0 w 524"/>
                <a:gd name="T67" fmla="*/ 114 h 3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24" h="319">
                  <a:moveTo>
                    <a:pt x="0" y="227"/>
                  </a:moveTo>
                  <a:lnTo>
                    <a:pt x="86" y="201"/>
                  </a:lnTo>
                  <a:lnTo>
                    <a:pt x="162" y="176"/>
                  </a:lnTo>
                  <a:lnTo>
                    <a:pt x="207" y="173"/>
                  </a:lnTo>
                  <a:lnTo>
                    <a:pt x="146" y="197"/>
                  </a:lnTo>
                  <a:lnTo>
                    <a:pt x="99" y="248"/>
                  </a:lnTo>
                  <a:lnTo>
                    <a:pt x="149" y="230"/>
                  </a:lnTo>
                  <a:lnTo>
                    <a:pt x="215" y="196"/>
                  </a:lnTo>
                  <a:lnTo>
                    <a:pt x="225" y="194"/>
                  </a:lnTo>
                  <a:lnTo>
                    <a:pt x="194" y="235"/>
                  </a:lnTo>
                  <a:lnTo>
                    <a:pt x="193" y="283"/>
                  </a:lnTo>
                  <a:lnTo>
                    <a:pt x="227" y="237"/>
                  </a:lnTo>
                  <a:lnTo>
                    <a:pt x="227" y="273"/>
                  </a:lnTo>
                  <a:lnTo>
                    <a:pt x="259" y="232"/>
                  </a:lnTo>
                  <a:lnTo>
                    <a:pt x="252" y="319"/>
                  </a:lnTo>
                  <a:lnTo>
                    <a:pt x="289" y="257"/>
                  </a:lnTo>
                  <a:lnTo>
                    <a:pt x="290" y="283"/>
                  </a:lnTo>
                  <a:lnTo>
                    <a:pt x="317" y="261"/>
                  </a:lnTo>
                  <a:lnTo>
                    <a:pt x="330" y="289"/>
                  </a:lnTo>
                  <a:lnTo>
                    <a:pt x="347" y="264"/>
                  </a:lnTo>
                  <a:lnTo>
                    <a:pt x="364" y="290"/>
                  </a:lnTo>
                  <a:lnTo>
                    <a:pt x="364" y="264"/>
                  </a:lnTo>
                  <a:lnTo>
                    <a:pt x="402" y="291"/>
                  </a:lnTo>
                  <a:lnTo>
                    <a:pt x="394" y="256"/>
                  </a:lnTo>
                  <a:lnTo>
                    <a:pt x="465" y="272"/>
                  </a:lnTo>
                  <a:lnTo>
                    <a:pt x="489" y="284"/>
                  </a:lnTo>
                  <a:lnTo>
                    <a:pt x="441" y="245"/>
                  </a:lnTo>
                  <a:lnTo>
                    <a:pt x="381" y="223"/>
                  </a:lnTo>
                  <a:lnTo>
                    <a:pt x="476" y="225"/>
                  </a:lnTo>
                  <a:lnTo>
                    <a:pt x="451" y="211"/>
                  </a:lnTo>
                  <a:lnTo>
                    <a:pt x="524" y="194"/>
                  </a:lnTo>
                  <a:lnTo>
                    <a:pt x="477" y="184"/>
                  </a:lnTo>
                  <a:lnTo>
                    <a:pt x="483" y="163"/>
                  </a:lnTo>
                  <a:lnTo>
                    <a:pt x="458" y="165"/>
                  </a:lnTo>
                  <a:lnTo>
                    <a:pt x="490" y="115"/>
                  </a:lnTo>
                  <a:lnTo>
                    <a:pt x="497" y="20"/>
                  </a:lnTo>
                  <a:lnTo>
                    <a:pt x="465" y="100"/>
                  </a:lnTo>
                  <a:lnTo>
                    <a:pt x="466" y="32"/>
                  </a:lnTo>
                  <a:lnTo>
                    <a:pt x="442" y="0"/>
                  </a:lnTo>
                  <a:lnTo>
                    <a:pt x="445" y="43"/>
                  </a:lnTo>
                  <a:lnTo>
                    <a:pt x="426" y="80"/>
                  </a:lnTo>
                  <a:lnTo>
                    <a:pt x="405" y="109"/>
                  </a:lnTo>
                  <a:lnTo>
                    <a:pt x="395" y="43"/>
                  </a:lnTo>
                  <a:lnTo>
                    <a:pt x="371" y="82"/>
                  </a:lnTo>
                  <a:lnTo>
                    <a:pt x="317" y="51"/>
                  </a:lnTo>
                  <a:lnTo>
                    <a:pt x="261" y="32"/>
                  </a:lnTo>
                  <a:lnTo>
                    <a:pt x="154" y="22"/>
                  </a:lnTo>
                  <a:lnTo>
                    <a:pt x="213" y="38"/>
                  </a:lnTo>
                  <a:lnTo>
                    <a:pt x="94" y="38"/>
                  </a:lnTo>
                  <a:lnTo>
                    <a:pt x="203" y="51"/>
                  </a:lnTo>
                  <a:lnTo>
                    <a:pt x="262" y="73"/>
                  </a:lnTo>
                  <a:lnTo>
                    <a:pt x="210" y="73"/>
                  </a:lnTo>
                  <a:lnTo>
                    <a:pt x="271" y="95"/>
                  </a:lnTo>
                  <a:lnTo>
                    <a:pt x="194" y="83"/>
                  </a:lnTo>
                  <a:lnTo>
                    <a:pt x="106" y="86"/>
                  </a:lnTo>
                  <a:lnTo>
                    <a:pt x="201" y="101"/>
                  </a:lnTo>
                  <a:lnTo>
                    <a:pt x="96" y="107"/>
                  </a:lnTo>
                  <a:lnTo>
                    <a:pt x="198" y="114"/>
                  </a:lnTo>
                  <a:lnTo>
                    <a:pt x="264" y="133"/>
                  </a:lnTo>
                  <a:lnTo>
                    <a:pt x="183" y="132"/>
                  </a:lnTo>
                  <a:lnTo>
                    <a:pt x="230" y="163"/>
                  </a:lnTo>
                  <a:lnTo>
                    <a:pt x="180" y="141"/>
                  </a:lnTo>
                  <a:lnTo>
                    <a:pt x="79" y="145"/>
                  </a:lnTo>
                  <a:lnTo>
                    <a:pt x="179" y="158"/>
                  </a:lnTo>
                  <a:lnTo>
                    <a:pt x="68" y="171"/>
                  </a:lnTo>
                  <a:lnTo>
                    <a:pt x="0" y="22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7" name="Freeform 112"/>
            <p:cNvSpPr>
              <a:spLocks/>
            </p:cNvSpPr>
            <p:nvPr/>
          </p:nvSpPr>
          <p:spPr bwMode="auto">
            <a:xfrm>
              <a:off x="3668" y="2895"/>
              <a:ext cx="87" cy="120"/>
            </a:xfrm>
            <a:custGeom>
              <a:avLst/>
              <a:gdLst>
                <a:gd name="T0" fmla="*/ 35 w 262"/>
                <a:gd name="T1" fmla="*/ 105 h 239"/>
                <a:gd name="T2" fmla="*/ 20 w 262"/>
                <a:gd name="T3" fmla="*/ 115 h 239"/>
                <a:gd name="T4" fmla="*/ 0 w 262"/>
                <a:gd name="T5" fmla="*/ 120 h 239"/>
                <a:gd name="T6" fmla="*/ 19 w 262"/>
                <a:gd name="T7" fmla="*/ 99 h 239"/>
                <a:gd name="T8" fmla="*/ 2 w 262"/>
                <a:gd name="T9" fmla="*/ 97 h 239"/>
                <a:gd name="T10" fmla="*/ 24 w 262"/>
                <a:gd name="T11" fmla="*/ 87 h 239"/>
                <a:gd name="T12" fmla="*/ 8 w 262"/>
                <a:gd name="T13" fmla="*/ 82 h 239"/>
                <a:gd name="T14" fmla="*/ 21 w 262"/>
                <a:gd name="T15" fmla="*/ 71 h 239"/>
                <a:gd name="T16" fmla="*/ 18 w 262"/>
                <a:gd name="T17" fmla="*/ 62 h 239"/>
                <a:gd name="T18" fmla="*/ 18 w 262"/>
                <a:gd name="T19" fmla="*/ 47 h 239"/>
                <a:gd name="T20" fmla="*/ 10 w 262"/>
                <a:gd name="T21" fmla="*/ 44 h 239"/>
                <a:gd name="T22" fmla="*/ 30 w 262"/>
                <a:gd name="T23" fmla="*/ 33 h 239"/>
                <a:gd name="T24" fmla="*/ 22 w 262"/>
                <a:gd name="T25" fmla="*/ 24 h 239"/>
                <a:gd name="T26" fmla="*/ 34 w 262"/>
                <a:gd name="T27" fmla="*/ 19 h 239"/>
                <a:gd name="T28" fmla="*/ 41 w 262"/>
                <a:gd name="T29" fmla="*/ 12 h 239"/>
                <a:gd name="T30" fmla="*/ 27 w 262"/>
                <a:gd name="T31" fmla="*/ 4 h 239"/>
                <a:gd name="T32" fmla="*/ 46 w 262"/>
                <a:gd name="T33" fmla="*/ 0 h 239"/>
                <a:gd name="T34" fmla="*/ 74 w 262"/>
                <a:gd name="T35" fmla="*/ 5 h 239"/>
                <a:gd name="T36" fmla="*/ 87 w 262"/>
                <a:gd name="T37" fmla="*/ 9 h 239"/>
                <a:gd name="T38" fmla="*/ 53 w 262"/>
                <a:gd name="T39" fmla="*/ 16 h 239"/>
                <a:gd name="T40" fmla="*/ 65 w 262"/>
                <a:gd name="T41" fmla="*/ 21 h 239"/>
                <a:gd name="T42" fmla="*/ 44 w 262"/>
                <a:gd name="T43" fmla="*/ 28 h 239"/>
                <a:gd name="T44" fmla="*/ 80 w 262"/>
                <a:gd name="T45" fmla="*/ 31 h 239"/>
                <a:gd name="T46" fmla="*/ 55 w 262"/>
                <a:gd name="T47" fmla="*/ 40 h 239"/>
                <a:gd name="T48" fmla="*/ 40 w 262"/>
                <a:gd name="T49" fmla="*/ 50 h 239"/>
                <a:gd name="T50" fmla="*/ 57 w 262"/>
                <a:gd name="T51" fmla="*/ 51 h 239"/>
                <a:gd name="T52" fmla="*/ 41 w 262"/>
                <a:gd name="T53" fmla="*/ 63 h 239"/>
                <a:gd name="T54" fmla="*/ 64 w 262"/>
                <a:gd name="T55" fmla="*/ 65 h 239"/>
                <a:gd name="T56" fmla="*/ 44 w 262"/>
                <a:gd name="T57" fmla="*/ 70 h 239"/>
                <a:gd name="T58" fmla="*/ 30 w 262"/>
                <a:gd name="T59" fmla="*/ 93 h 239"/>
                <a:gd name="T60" fmla="*/ 55 w 262"/>
                <a:gd name="T61" fmla="*/ 89 h 239"/>
                <a:gd name="T62" fmla="*/ 35 w 262"/>
                <a:gd name="T63" fmla="*/ 105 h 239"/>
                <a:gd name="T64" fmla="*/ 35 w 262"/>
                <a:gd name="T65" fmla="*/ 105 h 239"/>
                <a:gd name="T66" fmla="*/ 35 w 262"/>
                <a:gd name="T67" fmla="*/ 105 h 23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62" h="239">
                  <a:moveTo>
                    <a:pt x="105" y="210"/>
                  </a:moveTo>
                  <a:lnTo>
                    <a:pt x="61" y="230"/>
                  </a:lnTo>
                  <a:lnTo>
                    <a:pt x="0" y="239"/>
                  </a:lnTo>
                  <a:lnTo>
                    <a:pt x="57" y="197"/>
                  </a:lnTo>
                  <a:lnTo>
                    <a:pt x="6" y="193"/>
                  </a:lnTo>
                  <a:lnTo>
                    <a:pt x="71" y="173"/>
                  </a:lnTo>
                  <a:lnTo>
                    <a:pt x="23" y="163"/>
                  </a:lnTo>
                  <a:lnTo>
                    <a:pt x="64" y="142"/>
                  </a:lnTo>
                  <a:lnTo>
                    <a:pt x="53" y="124"/>
                  </a:lnTo>
                  <a:lnTo>
                    <a:pt x="55" y="94"/>
                  </a:lnTo>
                  <a:lnTo>
                    <a:pt x="29" y="88"/>
                  </a:lnTo>
                  <a:lnTo>
                    <a:pt x="91" y="65"/>
                  </a:lnTo>
                  <a:lnTo>
                    <a:pt x="67" y="48"/>
                  </a:lnTo>
                  <a:lnTo>
                    <a:pt x="101" y="37"/>
                  </a:lnTo>
                  <a:lnTo>
                    <a:pt x="123" y="24"/>
                  </a:lnTo>
                  <a:lnTo>
                    <a:pt x="82" y="7"/>
                  </a:lnTo>
                  <a:lnTo>
                    <a:pt x="139" y="0"/>
                  </a:lnTo>
                  <a:lnTo>
                    <a:pt x="223" y="10"/>
                  </a:lnTo>
                  <a:lnTo>
                    <a:pt x="262" y="18"/>
                  </a:lnTo>
                  <a:lnTo>
                    <a:pt x="160" y="31"/>
                  </a:lnTo>
                  <a:lnTo>
                    <a:pt x="196" y="41"/>
                  </a:lnTo>
                  <a:lnTo>
                    <a:pt x="132" y="55"/>
                  </a:lnTo>
                  <a:lnTo>
                    <a:pt x="241" y="61"/>
                  </a:lnTo>
                  <a:lnTo>
                    <a:pt x="166" y="79"/>
                  </a:lnTo>
                  <a:lnTo>
                    <a:pt x="121" y="100"/>
                  </a:lnTo>
                  <a:lnTo>
                    <a:pt x="173" y="102"/>
                  </a:lnTo>
                  <a:lnTo>
                    <a:pt x="123" y="125"/>
                  </a:lnTo>
                  <a:lnTo>
                    <a:pt x="194" y="129"/>
                  </a:lnTo>
                  <a:lnTo>
                    <a:pt x="132" y="140"/>
                  </a:lnTo>
                  <a:lnTo>
                    <a:pt x="89" y="186"/>
                  </a:lnTo>
                  <a:lnTo>
                    <a:pt x="166" y="178"/>
                  </a:lnTo>
                  <a:lnTo>
                    <a:pt x="105" y="2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8" name="Freeform 113"/>
            <p:cNvSpPr>
              <a:spLocks/>
            </p:cNvSpPr>
            <p:nvPr/>
          </p:nvSpPr>
          <p:spPr bwMode="auto">
            <a:xfrm>
              <a:off x="3702" y="2983"/>
              <a:ext cx="63" cy="109"/>
            </a:xfrm>
            <a:custGeom>
              <a:avLst/>
              <a:gdLst>
                <a:gd name="T0" fmla="*/ 14 w 189"/>
                <a:gd name="T1" fmla="*/ 97 h 218"/>
                <a:gd name="T2" fmla="*/ 9 w 189"/>
                <a:gd name="T3" fmla="*/ 86 h 218"/>
                <a:gd name="T4" fmla="*/ 7 w 189"/>
                <a:gd name="T5" fmla="*/ 65 h 218"/>
                <a:gd name="T6" fmla="*/ 9 w 189"/>
                <a:gd name="T7" fmla="*/ 44 h 218"/>
                <a:gd name="T8" fmla="*/ 1 w 189"/>
                <a:gd name="T9" fmla="*/ 71 h 218"/>
                <a:gd name="T10" fmla="*/ 0 w 189"/>
                <a:gd name="T11" fmla="*/ 50 h 218"/>
                <a:gd name="T12" fmla="*/ 7 w 189"/>
                <a:gd name="T13" fmla="*/ 34 h 218"/>
                <a:gd name="T14" fmla="*/ 14 w 189"/>
                <a:gd name="T15" fmla="*/ 22 h 218"/>
                <a:gd name="T16" fmla="*/ 25 w 189"/>
                <a:gd name="T17" fmla="*/ 12 h 218"/>
                <a:gd name="T18" fmla="*/ 39 w 189"/>
                <a:gd name="T19" fmla="*/ 0 h 218"/>
                <a:gd name="T20" fmla="*/ 63 w 189"/>
                <a:gd name="T21" fmla="*/ 2 h 218"/>
                <a:gd name="T22" fmla="*/ 33 w 189"/>
                <a:gd name="T23" fmla="*/ 21 h 218"/>
                <a:gd name="T24" fmla="*/ 26 w 189"/>
                <a:gd name="T25" fmla="*/ 33 h 218"/>
                <a:gd name="T26" fmla="*/ 18 w 189"/>
                <a:gd name="T27" fmla="*/ 49 h 218"/>
                <a:gd name="T28" fmla="*/ 15 w 189"/>
                <a:gd name="T29" fmla="*/ 74 h 218"/>
                <a:gd name="T30" fmla="*/ 22 w 189"/>
                <a:gd name="T31" fmla="*/ 58 h 218"/>
                <a:gd name="T32" fmla="*/ 22 w 189"/>
                <a:gd name="T33" fmla="*/ 82 h 218"/>
                <a:gd name="T34" fmla="*/ 31 w 189"/>
                <a:gd name="T35" fmla="*/ 109 h 218"/>
                <a:gd name="T36" fmla="*/ 16 w 189"/>
                <a:gd name="T37" fmla="*/ 82 h 218"/>
                <a:gd name="T38" fmla="*/ 25 w 189"/>
                <a:gd name="T39" fmla="*/ 108 h 218"/>
                <a:gd name="T40" fmla="*/ 14 w 189"/>
                <a:gd name="T41" fmla="*/ 97 h 218"/>
                <a:gd name="T42" fmla="*/ 14 w 189"/>
                <a:gd name="T43" fmla="*/ 97 h 218"/>
                <a:gd name="T44" fmla="*/ 14 w 189"/>
                <a:gd name="T45" fmla="*/ 97 h 21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89" h="218">
                  <a:moveTo>
                    <a:pt x="43" y="194"/>
                  </a:moveTo>
                  <a:lnTo>
                    <a:pt x="26" y="172"/>
                  </a:lnTo>
                  <a:lnTo>
                    <a:pt x="21" y="130"/>
                  </a:lnTo>
                  <a:lnTo>
                    <a:pt x="26" y="88"/>
                  </a:lnTo>
                  <a:lnTo>
                    <a:pt x="2" y="142"/>
                  </a:lnTo>
                  <a:lnTo>
                    <a:pt x="0" y="100"/>
                  </a:lnTo>
                  <a:lnTo>
                    <a:pt x="20" y="67"/>
                  </a:lnTo>
                  <a:lnTo>
                    <a:pt x="43" y="43"/>
                  </a:lnTo>
                  <a:lnTo>
                    <a:pt x="74" y="23"/>
                  </a:lnTo>
                  <a:lnTo>
                    <a:pt x="118" y="0"/>
                  </a:lnTo>
                  <a:lnTo>
                    <a:pt x="189" y="3"/>
                  </a:lnTo>
                  <a:lnTo>
                    <a:pt x="99" y="41"/>
                  </a:lnTo>
                  <a:lnTo>
                    <a:pt x="78" y="65"/>
                  </a:lnTo>
                  <a:lnTo>
                    <a:pt x="53" y="97"/>
                  </a:lnTo>
                  <a:lnTo>
                    <a:pt x="45" y="147"/>
                  </a:lnTo>
                  <a:lnTo>
                    <a:pt x="65" y="116"/>
                  </a:lnTo>
                  <a:lnTo>
                    <a:pt x="65" y="163"/>
                  </a:lnTo>
                  <a:lnTo>
                    <a:pt x="92" y="218"/>
                  </a:lnTo>
                  <a:lnTo>
                    <a:pt x="47" y="164"/>
                  </a:lnTo>
                  <a:lnTo>
                    <a:pt x="74" y="215"/>
                  </a:lnTo>
                  <a:lnTo>
                    <a:pt x="43" y="19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9" name="Freeform 114"/>
            <p:cNvSpPr>
              <a:spLocks/>
            </p:cNvSpPr>
            <p:nvPr/>
          </p:nvSpPr>
          <p:spPr bwMode="auto">
            <a:xfrm>
              <a:off x="3719" y="3065"/>
              <a:ext cx="90" cy="50"/>
            </a:xfrm>
            <a:custGeom>
              <a:avLst/>
              <a:gdLst>
                <a:gd name="T0" fmla="*/ 23 w 270"/>
                <a:gd name="T1" fmla="*/ 31 h 99"/>
                <a:gd name="T2" fmla="*/ 14 w 270"/>
                <a:gd name="T3" fmla="*/ 12 h 99"/>
                <a:gd name="T4" fmla="*/ 28 w 270"/>
                <a:gd name="T5" fmla="*/ 29 h 99"/>
                <a:gd name="T6" fmla="*/ 26 w 270"/>
                <a:gd name="T7" fmla="*/ 4 h 99"/>
                <a:gd name="T8" fmla="*/ 33 w 270"/>
                <a:gd name="T9" fmla="*/ 25 h 99"/>
                <a:gd name="T10" fmla="*/ 33 w 270"/>
                <a:gd name="T11" fmla="*/ 6 h 99"/>
                <a:gd name="T12" fmla="*/ 44 w 270"/>
                <a:gd name="T13" fmla="*/ 25 h 99"/>
                <a:gd name="T14" fmla="*/ 53 w 270"/>
                <a:gd name="T15" fmla="*/ 36 h 99"/>
                <a:gd name="T16" fmla="*/ 48 w 270"/>
                <a:gd name="T17" fmla="*/ 0 h 99"/>
                <a:gd name="T18" fmla="*/ 53 w 270"/>
                <a:gd name="T19" fmla="*/ 17 h 99"/>
                <a:gd name="T20" fmla="*/ 63 w 270"/>
                <a:gd name="T21" fmla="*/ 33 h 99"/>
                <a:gd name="T22" fmla="*/ 63 w 270"/>
                <a:gd name="T23" fmla="*/ 17 h 99"/>
                <a:gd name="T24" fmla="*/ 70 w 270"/>
                <a:gd name="T25" fmla="*/ 29 h 99"/>
                <a:gd name="T26" fmla="*/ 67 w 270"/>
                <a:gd name="T27" fmla="*/ 15 h 99"/>
                <a:gd name="T28" fmla="*/ 79 w 270"/>
                <a:gd name="T29" fmla="*/ 32 h 99"/>
                <a:gd name="T30" fmla="*/ 81 w 270"/>
                <a:gd name="T31" fmla="*/ 18 h 99"/>
                <a:gd name="T32" fmla="*/ 84 w 270"/>
                <a:gd name="T33" fmla="*/ 27 h 99"/>
                <a:gd name="T34" fmla="*/ 85 w 270"/>
                <a:gd name="T35" fmla="*/ 4 h 99"/>
                <a:gd name="T36" fmla="*/ 90 w 270"/>
                <a:gd name="T37" fmla="*/ 25 h 99"/>
                <a:gd name="T38" fmla="*/ 90 w 270"/>
                <a:gd name="T39" fmla="*/ 50 h 99"/>
                <a:gd name="T40" fmla="*/ 85 w 270"/>
                <a:gd name="T41" fmla="*/ 40 h 99"/>
                <a:gd name="T42" fmla="*/ 85 w 270"/>
                <a:gd name="T43" fmla="*/ 45 h 99"/>
                <a:gd name="T44" fmla="*/ 72 w 270"/>
                <a:gd name="T45" fmla="*/ 39 h 99"/>
                <a:gd name="T46" fmla="*/ 72 w 270"/>
                <a:gd name="T47" fmla="*/ 46 h 99"/>
                <a:gd name="T48" fmla="*/ 65 w 270"/>
                <a:gd name="T49" fmla="*/ 42 h 99"/>
                <a:gd name="T50" fmla="*/ 56 w 270"/>
                <a:gd name="T51" fmla="*/ 35 h 99"/>
                <a:gd name="T52" fmla="*/ 58 w 270"/>
                <a:gd name="T53" fmla="*/ 44 h 99"/>
                <a:gd name="T54" fmla="*/ 47 w 270"/>
                <a:gd name="T55" fmla="*/ 35 h 99"/>
                <a:gd name="T56" fmla="*/ 40 w 270"/>
                <a:gd name="T57" fmla="*/ 33 h 99"/>
                <a:gd name="T58" fmla="*/ 45 w 270"/>
                <a:gd name="T59" fmla="*/ 45 h 99"/>
                <a:gd name="T60" fmla="*/ 29 w 270"/>
                <a:gd name="T61" fmla="*/ 39 h 99"/>
                <a:gd name="T62" fmla="*/ 16 w 270"/>
                <a:gd name="T63" fmla="*/ 31 h 99"/>
                <a:gd name="T64" fmla="*/ 0 w 270"/>
                <a:gd name="T65" fmla="*/ 3 h 99"/>
                <a:gd name="T66" fmla="*/ 23 w 270"/>
                <a:gd name="T67" fmla="*/ 31 h 99"/>
                <a:gd name="T68" fmla="*/ 23 w 270"/>
                <a:gd name="T69" fmla="*/ 31 h 99"/>
                <a:gd name="T70" fmla="*/ 23 w 270"/>
                <a:gd name="T71" fmla="*/ 31 h 9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70" h="99">
                  <a:moveTo>
                    <a:pt x="68" y="61"/>
                  </a:moveTo>
                  <a:lnTo>
                    <a:pt x="42" y="24"/>
                  </a:lnTo>
                  <a:lnTo>
                    <a:pt x="83" y="58"/>
                  </a:lnTo>
                  <a:lnTo>
                    <a:pt x="79" y="7"/>
                  </a:lnTo>
                  <a:lnTo>
                    <a:pt x="100" y="49"/>
                  </a:lnTo>
                  <a:lnTo>
                    <a:pt x="100" y="11"/>
                  </a:lnTo>
                  <a:lnTo>
                    <a:pt x="131" y="49"/>
                  </a:lnTo>
                  <a:lnTo>
                    <a:pt x="158" y="72"/>
                  </a:lnTo>
                  <a:lnTo>
                    <a:pt x="144" y="0"/>
                  </a:lnTo>
                  <a:lnTo>
                    <a:pt x="158" y="34"/>
                  </a:lnTo>
                  <a:lnTo>
                    <a:pt x="189" y="66"/>
                  </a:lnTo>
                  <a:lnTo>
                    <a:pt x="188" y="34"/>
                  </a:lnTo>
                  <a:lnTo>
                    <a:pt x="211" y="58"/>
                  </a:lnTo>
                  <a:lnTo>
                    <a:pt x="202" y="30"/>
                  </a:lnTo>
                  <a:lnTo>
                    <a:pt x="238" y="63"/>
                  </a:lnTo>
                  <a:lnTo>
                    <a:pt x="243" y="35"/>
                  </a:lnTo>
                  <a:lnTo>
                    <a:pt x="252" y="54"/>
                  </a:lnTo>
                  <a:lnTo>
                    <a:pt x="255" y="7"/>
                  </a:lnTo>
                  <a:lnTo>
                    <a:pt x="270" y="49"/>
                  </a:lnTo>
                  <a:lnTo>
                    <a:pt x="270" y="99"/>
                  </a:lnTo>
                  <a:lnTo>
                    <a:pt x="255" y="79"/>
                  </a:lnTo>
                  <a:lnTo>
                    <a:pt x="255" y="89"/>
                  </a:lnTo>
                  <a:lnTo>
                    <a:pt x="215" y="77"/>
                  </a:lnTo>
                  <a:lnTo>
                    <a:pt x="215" y="92"/>
                  </a:lnTo>
                  <a:lnTo>
                    <a:pt x="195" y="83"/>
                  </a:lnTo>
                  <a:lnTo>
                    <a:pt x="168" y="69"/>
                  </a:lnTo>
                  <a:lnTo>
                    <a:pt x="175" y="88"/>
                  </a:lnTo>
                  <a:lnTo>
                    <a:pt x="140" y="70"/>
                  </a:lnTo>
                  <a:lnTo>
                    <a:pt x="121" y="65"/>
                  </a:lnTo>
                  <a:lnTo>
                    <a:pt x="134" y="89"/>
                  </a:lnTo>
                  <a:lnTo>
                    <a:pt x="87" y="78"/>
                  </a:lnTo>
                  <a:lnTo>
                    <a:pt x="49" y="62"/>
                  </a:lnTo>
                  <a:lnTo>
                    <a:pt x="0" y="6"/>
                  </a:lnTo>
                  <a:lnTo>
                    <a:pt x="68" y="6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10" name="Freeform 115"/>
            <p:cNvSpPr>
              <a:spLocks/>
            </p:cNvSpPr>
            <p:nvPr/>
          </p:nvSpPr>
          <p:spPr bwMode="auto">
            <a:xfrm>
              <a:off x="3825" y="2914"/>
              <a:ext cx="115" cy="240"/>
            </a:xfrm>
            <a:custGeom>
              <a:avLst/>
              <a:gdLst>
                <a:gd name="T0" fmla="*/ 30 w 344"/>
                <a:gd name="T1" fmla="*/ 165 h 479"/>
                <a:gd name="T2" fmla="*/ 70 w 344"/>
                <a:gd name="T3" fmla="*/ 147 h 479"/>
                <a:gd name="T4" fmla="*/ 63 w 344"/>
                <a:gd name="T5" fmla="*/ 141 h 479"/>
                <a:gd name="T6" fmla="*/ 80 w 344"/>
                <a:gd name="T7" fmla="*/ 124 h 479"/>
                <a:gd name="T8" fmla="*/ 86 w 344"/>
                <a:gd name="T9" fmla="*/ 110 h 479"/>
                <a:gd name="T10" fmla="*/ 97 w 344"/>
                <a:gd name="T11" fmla="*/ 77 h 479"/>
                <a:gd name="T12" fmla="*/ 82 w 344"/>
                <a:gd name="T13" fmla="*/ 63 h 479"/>
                <a:gd name="T14" fmla="*/ 73 w 344"/>
                <a:gd name="T15" fmla="*/ 61 h 479"/>
                <a:gd name="T16" fmla="*/ 62 w 344"/>
                <a:gd name="T17" fmla="*/ 53 h 479"/>
                <a:gd name="T18" fmla="*/ 53 w 344"/>
                <a:gd name="T19" fmla="*/ 44 h 479"/>
                <a:gd name="T20" fmla="*/ 64 w 344"/>
                <a:gd name="T21" fmla="*/ 39 h 479"/>
                <a:gd name="T22" fmla="*/ 50 w 344"/>
                <a:gd name="T23" fmla="*/ 0 h 479"/>
                <a:gd name="T24" fmla="*/ 81 w 344"/>
                <a:gd name="T25" fmla="*/ 29 h 479"/>
                <a:gd name="T26" fmla="*/ 99 w 344"/>
                <a:gd name="T27" fmla="*/ 56 h 479"/>
                <a:gd name="T28" fmla="*/ 115 w 344"/>
                <a:gd name="T29" fmla="*/ 105 h 479"/>
                <a:gd name="T30" fmla="*/ 97 w 344"/>
                <a:gd name="T31" fmla="*/ 151 h 479"/>
                <a:gd name="T32" fmla="*/ 78 w 344"/>
                <a:gd name="T33" fmla="*/ 193 h 479"/>
                <a:gd name="T34" fmla="*/ 65 w 344"/>
                <a:gd name="T35" fmla="*/ 225 h 479"/>
                <a:gd name="T36" fmla="*/ 63 w 344"/>
                <a:gd name="T37" fmla="*/ 216 h 479"/>
                <a:gd name="T38" fmla="*/ 46 w 344"/>
                <a:gd name="T39" fmla="*/ 219 h 479"/>
                <a:gd name="T40" fmla="*/ 40 w 344"/>
                <a:gd name="T41" fmla="*/ 229 h 479"/>
                <a:gd name="T42" fmla="*/ 30 w 344"/>
                <a:gd name="T43" fmla="*/ 238 h 479"/>
                <a:gd name="T44" fmla="*/ 22 w 344"/>
                <a:gd name="T45" fmla="*/ 205 h 479"/>
                <a:gd name="T46" fmla="*/ 34 w 344"/>
                <a:gd name="T47" fmla="*/ 196 h 479"/>
                <a:gd name="T48" fmla="*/ 42 w 344"/>
                <a:gd name="T49" fmla="*/ 185 h 479"/>
                <a:gd name="T50" fmla="*/ 50 w 344"/>
                <a:gd name="T51" fmla="*/ 181 h 479"/>
                <a:gd name="T52" fmla="*/ 46 w 344"/>
                <a:gd name="T53" fmla="*/ 177 h 479"/>
                <a:gd name="T54" fmla="*/ 35 w 344"/>
                <a:gd name="T55" fmla="*/ 189 h 479"/>
                <a:gd name="T56" fmla="*/ 26 w 344"/>
                <a:gd name="T57" fmla="*/ 198 h 479"/>
                <a:gd name="T58" fmla="*/ 8 w 344"/>
                <a:gd name="T59" fmla="*/ 171 h 479"/>
                <a:gd name="T60" fmla="*/ 10 w 344"/>
                <a:gd name="T61" fmla="*/ 160 h 479"/>
                <a:gd name="T62" fmla="*/ 10 w 344"/>
                <a:gd name="T63" fmla="*/ 160 h 47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44" h="479">
                  <a:moveTo>
                    <a:pt x="31" y="320"/>
                  </a:moveTo>
                  <a:lnTo>
                    <a:pt x="89" y="329"/>
                  </a:lnTo>
                  <a:lnTo>
                    <a:pt x="149" y="320"/>
                  </a:lnTo>
                  <a:lnTo>
                    <a:pt x="208" y="294"/>
                  </a:lnTo>
                  <a:lnTo>
                    <a:pt x="125" y="304"/>
                  </a:lnTo>
                  <a:lnTo>
                    <a:pt x="187" y="281"/>
                  </a:lnTo>
                  <a:lnTo>
                    <a:pt x="157" y="275"/>
                  </a:lnTo>
                  <a:lnTo>
                    <a:pt x="238" y="247"/>
                  </a:lnTo>
                  <a:lnTo>
                    <a:pt x="204" y="235"/>
                  </a:lnTo>
                  <a:lnTo>
                    <a:pt x="256" y="220"/>
                  </a:lnTo>
                  <a:lnTo>
                    <a:pt x="289" y="179"/>
                  </a:lnTo>
                  <a:lnTo>
                    <a:pt x="290" y="153"/>
                  </a:lnTo>
                  <a:lnTo>
                    <a:pt x="245" y="166"/>
                  </a:lnTo>
                  <a:lnTo>
                    <a:pt x="245" y="126"/>
                  </a:lnTo>
                  <a:lnTo>
                    <a:pt x="191" y="169"/>
                  </a:lnTo>
                  <a:lnTo>
                    <a:pt x="217" y="121"/>
                  </a:lnTo>
                  <a:lnTo>
                    <a:pt x="168" y="143"/>
                  </a:lnTo>
                  <a:lnTo>
                    <a:pt x="184" y="105"/>
                  </a:lnTo>
                  <a:lnTo>
                    <a:pt x="150" y="121"/>
                  </a:lnTo>
                  <a:lnTo>
                    <a:pt x="160" y="87"/>
                  </a:lnTo>
                  <a:lnTo>
                    <a:pt x="153" y="36"/>
                  </a:lnTo>
                  <a:lnTo>
                    <a:pt x="191" y="78"/>
                  </a:lnTo>
                  <a:lnTo>
                    <a:pt x="178" y="36"/>
                  </a:lnTo>
                  <a:lnTo>
                    <a:pt x="151" y="0"/>
                  </a:lnTo>
                  <a:lnTo>
                    <a:pt x="202" y="16"/>
                  </a:lnTo>
                  <a:lnTo>
                    <a:pt x="242" y="57"/>
                  </a:lnTo>
                  <a:lnTo>
                    <a:pt x="286" y="76"/>
                  </a:lnTo>
                  <a:lnTo>
                    <a:pt x="296" y="112"/>
                  </a:lnTo>
                  <a:lnTo>
                    <a:pt x="331" y="151"/>
                  </a:lnTo>
                  <a:lnTo>
                    <a:pt x="344" y="210"/>
                  </a:lnTo>
                  <a:lnTo>
                    <a:pt x="341" y="259"/>
                  </a:lnTo>
                  <a:lnTo>
                    <a:pt x="289" y="302"/>
                  </a:lnTo>
                  <a:lnTo>
                    <a:pt x="273" y="355"/>
                  </a:lnTo>
                  <a:lnTo>
                    <a:pt x="232" y="385"/>
                  </a:lnTo>
                  <a:lnTo>
                    <a:pt x="211" y="421"/>
                  </a:lnTo>
                  <a:lnTo>
                    <a:pt x="195" y="450"/>
                  </a:lnTo>
                  <a:lnTo>
                    <a:pt x="161" y="479"/>
                  </a:lnTo>
                  <a:lnTo>
                    <a:pt x="187" y="431"/>
                  </a:lnTo>
                  <a:lnTo>
                    <a:pt x="170" y="451"/>
                  </a:lnTo>
                  <a:lnTo>
                    <a:pt x="139" y="438"/>
                  </a:lnTo>
                  <a:lnTo>
                    <a:pt x="164" y="462"/>
                  </a:lnTo>
                  <a:lnTo>
                    <a:pt x="119" y="457"/>
                  </a:lnTo>
                  <a:lnTo>
                    <a:pt x="151" y="473"/>
                  </a:lnTo>
                  <a:lnTo>
                    <a:pt x="89" y="476"/>
                  </a:lnTo>
                  <a:lnTo>
                    <a:pt x="88" y="436"/>
                  </a:lnTo>
                  <a:lnTo>
                    <a:pt x="65" y="410"/>
                  </a:lnTo>
                  <a:lnTo>
                    <a:pt x="113" y="429"/>
                  </a:lnTo>
                  <a:lnTo>
                    <a:pt x="103" y="391"/>
                  </a:lnTo>
                  <a:lnTo>
                    <a:pt x="122" y="396"/>
                  </a:lnTo>
                  <a:lnTo>
                    <a:pt x="126" y="369"/>
                  </a:lnTo>
                  <a:lnTo>
                    <a:pt x="146" y="388"/>
                  </a:lnTo>
                  <a:lnTo>
                    <a:pt x="151" y="361"/>
                  </a:lnTo>
                  <a:lnTo>
                    <a:pt x="194" y="331"/>
                  </a:lnTo>
                  <a:lnTo>
                    <a:pt x="137" y="354"/>
                  </a:lnTo>
                  <a:lnTo>
                    <a:pt x="92" y="355"/>
                  </a:lnTo>
                  <a:lnTo>
                    <a:pt x="105" y="378"/>
                  </a:lnTo>
                  <a:lnTo>
                    <a:pt x="72" y="368"/>
                  </a:lnTo>
                  <a:lnTo>
                    <a:pt x="79" y="395"/>
                  </a:lnTo>
                  <a:lnTo>
                    <a:pt x="55" y="363"/>
                  </a:lnTo>
                  <a:lnTo>
                    <a:pt x="25" y="342"/>
                  </a:lnTo>
                  <a:lnTo>
                    <a:pt x="0" y="319"/>
                  </a:lnTo>
                  <a:lnTo>
                    <a:pt x="31" y="32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11" name="Freeform 116"/>
            <p:cNvSpPr>
              <a:spLocks/>
            </p:cNvSpPr>
            <p:nvPr/>
          </p:nvSpPr>
          <p:spPr bwMode="auto">
            <a:xfrm>
              <a:off x="3810" y="3041"/>
              <a:ext cx="46" cy="133"/>
            </a:xfrm>
            <a:custGeom>
              <a:avLst/>
              <a:gdLst>
                <a:gd name="T0" fmla="*/ 22 w 137"/>
                <a:gd name="T1" fmla="*/ 112 h 266"/>
                <a:gd name="T2" fmla="*/ 14 w 137"/>
                <a:gd name="T3" fmla="*/ 129 h 266"/>
                <a:gd name="T4" fmla="*/ 29 w 137"/>
                <a:gd name="T5" fmla="*/ 116 h 266"/>
                <a:gd name="T6" fmla="*/ 20 w 137"/>
                <a:gd name="T7" fmla="*/ 133 h 266"/>
                <a:gd name="T8" fmla="*/ 33 w 137"/>
                <a:gd name="T9" fmla="*/ 124 h 266"/>
                <a:gd name="T10" fmla="*/ 31 w 137"/>
                <a:gd name="T11" fmla="*/ 131 h 266"/>
                <a:gd name="T12" fmla="*/ 43 w 137"/>
                <a:gd name="T13" fmla="*/ 123 h 266"/>
                <a:gd name="T14" fmla="*/ 45 w 137"/>
                <a:gd name="T15" fmla="*/ 107 h 266"/>
                <a:gd name="T16" fmla="*/ 46 w 137"/>
                <a:gd name="T17" fmla="*/ 93 h 266"/>
                <a:gd name="T18" fmla="*/ 37 w 137"/>
                <a:gd name="T19" fmla="*/ 85 h 266"/>
                <a:gd name="T20" fmla="*/ 31 w 137"/>
                <a:gd name="T21" fmla="*/ 66 h 266"/>
                <a:gd name="T22" fmla="*/ 38 w 137"/>
                <a:gd name="T23" fmla="*/ 74 h 266"/>
                <a:gd name="T24" fmla="*/ 34 w 137"/>
                <a:gd name="T25" fmla="*/ 45 h 266"/>
                <a:gd name="T26" fmla="*/ 29 w 137"/>
                <a:gd name="T27" fmla="*/ 38 h 266"/>
                <a:gd name="T28" fmla="*/ 45 w 137"/>
                <a:gd name="T29" fmla="*/ 21 h 266"/>
                <a:gd name="T30" fmla="*/ 26 w 137"/>
                <a:gd name="T31" fmla="*/ 24 h 266"/>
                <a:gd name="T32" fmla="*/ 44 w 137"/>
                <a:gd name="T33" fmla="*/ 9 h 266"/>
                <a:gd name="T34" fmla="*/ 23 w 137"/>
                <a:gd name="T35" fmla="*/ 14 h 266"/>
                <a:gd name="T36" fmla="*/ 14 w 137"/>
                <a:gd name="T37" fmla="*/ 5 h 266"/>
                <a:gd name="T38" fmla="*/ 14 w 137"/>
                <a:gd name="T39" fmla="*/ 17 h 266"/>
                <a:gd name="T40" fmla="*/ 7 w 137"/>
                <a:gd name="T41" fmla="*/ 0 h 266"/>
                <a:gd name="T42" fmla="*/ 7 w 137"/>
                <a:gd name="T43" fmla="*/ 34 h 266"/>
                <a:gd name="T44" fmla="*/ 0 w 137"/>
                <a:gd name="T45" fmla="*/ 22 h 266"/>
                <a:gd name="T46" fmla="*/ 9 w 137"/>
                <a:gd name="T47" fmla="*/ 46 h 266"/>
                <a:gd name="T48" fmla="*/ 14 w 137"/>
                <a:gd name="T49" fmla="*/ 61 h 266"/>
                <a:gd name="T50" fmla="*/ 1 w 137"/>
                <a:gd name="T51" fmla="*/ 45 h 266"/>
                <a:gd name="T52" fmla="*/ 14 w 137"/>
                <a:gd name="T53" fmla="*/ 69 h 266"/>
                <a:gd name="T54" fmla="*/ 23 w 137"/>
                <a:gd name="T55" fmla="*/ 79 h 266"/>
                <a:gd name="T56" fmla="*/ 23 w 137"/>
                <a:gd name="T57" fmla="*/ 92 h 266"/>
                <a:gd name="T58" fmla="*/ 22 w 137"/>
                <a:gd name="T59" fmla="*/ 101 h 266"/>
                <a:gd name="T60" fmla="*/ 13 w 137"/>
                <a:gd name="T61" fmla="*/ 119 h 266"/>
                <a:gd name="T62" fmla="*/ 22 w 137"/>
                <a:gd name="T63" fmla="*/ 112 h 266"/>
                <a:gd name="T64" fmla="*/ 22 w 137"/>
                <a:gd name="T65" fmla="*/ 112 h 266"/>
                <a:gd name="T66" fmla="*/ 22 w 137"/>
                <a:gd name="T67" fmla="*/ 112 h 26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37" h="266">
                  <a:moveTo>
                    <a:pt x="65" y="224"/>
                  </a:moveTo>
                  <a:lnTo>
                    <a:pt x="43" y="257"/>
                  </a:lnTo>
                  <a:lnTo>
                    <a:pt x="86" y="232"/>
                  </a:lnTo>
                  <a:lnTo>
                    <a:pt x="59" y="266"/>
                  </a:lnTo>
                  <a:lnTo>
                    <a:pt x="99" y="248"/>
                  </a:lnTo>
                  <a:lnTo>
                    <a:pt x="92" y="262"/>
                  </a:lnTo>
                  <a:lnTo>
                    <a:pt x="128" y="245"/>
                  </a:lnTo>
                  <a:lnTo>
                    <a:pt x="133" y="213"/>
                  </a:lnTo>
                  <a:lnTo>
                    <a:pt x="137" y="185"/>
                  </a:lnTo>
                  <a:lnTo>
                    <a:pt x="110" y="170"/>
                  </a:lnTo>
                  <a:lnTo>
                    <a:pt x="92" y="131"/>
                  </a:lnTo>
                  <a:lnTo>
                    <a:pt x="114" y="148"/>
                  </a:lnTo>
                  <a:lnTo>
                    <a:pt x="100" y="89"/>
                  </a:lnTo>
                  <a:lnTo>
                    <a:pt x="86" y="75"/>
                  </a:lnTo>
                  <a:lnTo>
                    <a:pt x="133" y="41"/>
                  </a:lnTo>
                  <a:lnTo>
                    <a:pt x="76" y="47"/>
                  </a:lnTo>
                  <a:lnTo>
                    <a:pt x="131" y="18"/>
                  </a:lnTo>
                  <a:lnTo>
                    <a:pt x="69" y="27"/>
                  </a:lnTo>
                  <a:lnTo>
                    <a:pt x="43" y="10"/>
                  </a:lnTo>
                  <a:lnTo>
                    <a:pt x="43" y="34"/>
                  </a:lnTo>
                  <a:lnTo>
                    <a:pt x="21" y="0"/>
                  </a:lnTo>
                  <a:lnTo>
                    <a:pt x="22" y="68"/>
                  </a:lnTo>
                  <a:lnTo>
                    <a:pt x="0" y="43"/>
                  </a:lnTo>
                  <a:lnTo>
                    <a:pt x="28" y="91"/>
                  </a:lnTo>
                  <a:lnTo>
                    <a:pt x="41" y="122"/>
                  </a:lnTo>
                  <a:lnTo>
                    <a:pt x="2" y="89"/>
                  </a:lnTo>
                  <a:lnTo>
                    <a:pt x="43" y="137"/>
                  </a:lnTo>
                  <a:lnTo>
                    <a:pt x="68" y="158"/>
                  </a:lnTo>
                  <a:lnTo>
                    <a:pt x="69" y="183"/>
                  </a:lnTo>
                  <a:lnTo>
                    <a:pt x="66" y="202"/>
                  </a:lnTo>
                  <a:lnTo>
                    <a:pt x="39" y="237"/>
                  </a:lnTo>
                  <a:lnTo>
                    <a:pt x="65" y="22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12" name="Freeform 117"/>
            <p:cNvSpPr>
              <a:spLocks/>
            </p:cNvSpPr>
            <p:nvPr/>
          </p:nvSpPr>
          <p:spPr bwMode="auto">
            <a:xfrm>
              <a:off x="3828" y="3145"/>
              <a:ext cx="54" cy="88"/>
            </a:xfrm>
            <a:custGeom>
              <a:avLst/>
              <a:gdLst>
                <a:gd name="T0" fmla="*/ 3 w 161"/>
                <a:gd name="T1" fmla="*/ 50 h 176"/>
                <a:gd name="T2" fmla="*/ 18 w 161"/>
                <a:gd name="T3" fmla="*/ 49 h 176"/>
                <a:gd name="T4" fmla="*/ 25 w 161"/>
                <a:gd name="T5" fmla="*/ 36 h 176"/>
                <a:gd name="T6" fmla="*/ 38 w 161"/>
                <a:gd name="T7" fmla="*/ 27 h 176"/>
                <a:gd name="T8" fmla="*/ 45 w 161"/>
                <a:gd name="T9" fmla="*/ 6 h 176"/>
                <a:gd name="T10" fmla="*/ 54 w 161"/>
                <a:gd name="T11" fmla="*/ 0 h 176"/>
                <a:gd name="T12" fmla="*/ 45 w 161"/>
                <a:gd name="T13" fmla="*/ 23 h 176"/>
                <a:gd name="T14" fmla="*/ 29 w 161"/>
                <a:gd name="T15" fmla="*/ 40 h 176"/>
                <a:gd name="T16" fmla="*/ 22 w 161"/>
                <a:gd name="T17" fmla="*/ 52 h 176"/>
                <a:gd name="T18" fmla="*/ 24 w 161"/>
                <a:gd name="T19" fmla="*/ 60 h 176"/>
                <a:gd name="T20" fmla="*/ 24 w 161"/>
                <a:gd name="T21" fmla="*/ 62 h 176"/>
                <a:gd name="T22" fmla="*/ 24 w 161"/>
                <a:gd name="T23" fmla="*/ 77 h 176"/>
                <a:gd name="T24" fmla="*/ 22 w 161"/>
                <a:gd name="T25" fmla="*/ 86 h 176"/>
                <a:gd name="T26" fmla="*/ 17 w 161"/>
                <a:gd name="T27" fmla="*/ 88 h 176"/>
                <a:gd name="T28" fmla="*/ 12 w 161"/>
                <a:gd name="T29" fmla="*/ 87 h 176"/>
                <a:gd name="T30" fmla="*/ 19 w 161"/>
                <a:gd name="T31" fmla="*/ 83 h 176"/>
                <a:gd name="T32" fmla="*/ 22 w 161"/>
                <a:gd name="T33" fmla="*/ 74 h 176"/>
                <a:gd name="T34" fmla="*/ 20 w 161"/>
                <a:gd name="T35" fmla="*/ 58 h 176"/>
                <a:gd name="T36" fmla="*/ 19 w 161"/>
                <a:gd name="T37" fmla="*/ 53 h 176"/>
                <a:gd name="T38" fmla="*/ 10 w 161"/>
                <a:gd name="T39" fmla="*/ 54 h 176"/>
                <a:gd name="T40" fmla="*/ 11 w 161"/>
                <a:gd name="T41" fmla="*/ 71 h 176"/>
                <a:gd name="T42" fmla="*/ 7 w 161"/>
                <a:gd name="T43" fmla="*/ 85 h 176"/>
                <a:gd name="T44" fmla="*/ 6 w 161"/>
                <a:gd name="T45" fmla="*/ 63 h 176"/>
                <a:gd name="T46" fmla="*/ 0 w 161"/>
                <a:gd name="T47" fmla="*/ 54 h 176"/>
                <a:gd name="T48" fmla="*/ 0 w 161"/>
                <a:gd name="T49" fmla="*/ 42 h 176"/>
                <a:gd name="T50" fmla="*/ 3 w 161"/>
                <a:gd name="T51" fmla="*/ 50 h 176"/>
                <a:gd name="T52" fmla="*/ 3 w 161"/>
                <a:gd name="T53" fmla="*/ 50 h 176"/>
                <a:gd name="T54" fmla="*/ 3 w 161"/>
                <a:gd name="T55" fmla="*/ 50 h 17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61" h="176">
                  <a:moveTo>
                    <a:pt x="10" y="100"/>
                  </a:moveTo>
                  <a:lnTo>
                    <a:pt x="55" y="97"/>
                  </a:lnTo>
                  <a:lnTo>
                    <a:pt x="75" y="72"/>
                  </a:lnTo>
                  <a:lnTo>
                    <a:pt x="112" y="54"/>
                  </a:lnTo>
                  <a:lnTo>
                    <a:pt x="134" y="11"/>
                  </a:lnTo>
                  <a:lnTo>
                    <a:pt x="161" y="0"/>
                  </a:lnTo>
                  <a:lnTo>
                    <a:pt x="134" y="45"/>
                  </a:lnTo>
                  <a:lnTo>
                    <a:pt x="85" y="79"/>
                  </a:lnTo>
                  <a:lnTo>
                    <a:pt x="66" y="103"/>
                  </a:lnTo>
                  <a:lnTo>
                    <a:pt x="71" y="120"/>
                  </a:lnTo>
                  <a:lnTo>
                    <a:pt x="72" y="124"/>
                  </a:lnTo>
                  <a:lnTo>
                    <a:pt x="73" y="153"/>
                  </a:lnTo>
                  <a:lnTo>
                    <a:pt x="65" y="172"/>
                  </a:lnTo>
                  <a:lnTo>
                    <a:pt x="52" y="176"/>
                  </a:lnTo>
                  <a:lnTo>
                    <a:pt x="37" y="173"/>
                  </a:lnTo>
                  <a:lnTo>
                    <a:pt x="58" y="166"/>
                  </a:lnTo>
                  <a:lnTo>
                    <a:pt x="66" y="147"/>
                  </a:lnTo>
                  <a:lnTo>
                    <a:pt x="61" y="116"/>
                  </a:lnTo>
                  <a:lnTo>
                    <a:pt x="56" y="105"/>
                  </a:lnTo>
                  <a:lnTo>
                    <a:pt x="30" y="107"/>
                  </a:lnTo>
                  <a:lnTo>
                    <a:pt x="32" y="142"/>
                  </a:lnTo>
                  <a:lnTo>
                    <a:pt x="20" y="170"/>
                  </a:lnTo>
                  <a:lnTo>
                    <a:pt x="18" y="125"/>
                  </a:lnTo>
                  <a:lnTo>
                    <a:pt x="0" y="107"/>
                  </a:lnTo>
                  <a:lnTo>
                    <a:pt x="0" y="84"/>
                  </a:lnTo>
                  <a:lnTo>
                    <a:pt x="10" y="10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13" name="Freeform 118"/>
            <p:cNvSpPr>
              <a:spLocks/>
            </p:cNvSpPr>
            <p:nvPr/>
          </p:nvSpPr>
          <p:spPr bwMode="auto">
            <a:xfrm>
              <a:off x="3824" y="3215"/>
              <a:ext cx="26" cy="17"/>
            </a:xfrm>
            <a:custGeom>
              <a:avLst/>
              <a:gdLst>
                <a:gd name="T0" fmla="*/ 2 w 77"/>
                <a:gd name="T1" fmla="*/ 6 h 35"/>
                <a:gd name="T2" fmla="*/ 5 w 77"/>
                <a:gd name="T3" fmla="*/ 12 h 35"/>
                <a:gd name="T4" fmla="*/ 10 w 77"/>
                <a:gd name="T5" fmla="*/ 17 h 35"/>
                <a:gd name="T6" fmla="*/ 22 w 77"/>
                <a:gd name="T7" fmla="*/ 17 h 35"/>
                <a:gd name="T8" fmla="*/ 26 w 77"/>
                <a:gd name="T9" fmla="*/ 16 h 35"/>
                <a:gd name="T10" fmla="*/ 14 w 77"/>
                <a:gd name="T11" fmla="*/ 13 h 35"/>
                <a:gd name="T12" fmla="*/ 15 w 77"/>
                <a:gd name="T13" fmla="*/ 2 h 35"/>
                <a:gd name="T14" fmla="*/ 10 w 77"/>
                <a:gd name="T15" fmla="*/ 10 h 35"/>
                <a:gd name="T16" fmla="*/ 0 w 77"/>
                <a:gd name="T17" fmla="*/ 0 h 35"/>
                <a:gd name="T18" fmla="*/ 2 w 77"/>
                <a:gd name="T19" fmla="*/ 6 h 35"/>
                <a:gd name="T20" fmla="*/ 2 w 77"/>
                <a:gd name="T21" fmla="*/ 6 h 35"/>
                <a:gd name="T22" fmla="*/ 2 w 77"/>
                <a:gd name="T23" fmla="*/ 6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7" h="35">
                  <a:moveTo>
                    <a:pt x="6" y="12"/>
                  </a:moveTo>
                  <a:lnTo>
                    <a:pt x="14" y="24"/>
                  </a:lnTo>
                  <a:lnTo>
                    <a:pt x="30" y="35"/>
                  </a:lnTo>
                  <a:lnTo>
                    <a:pt x="64" y="35"/>
                  </a:lnTo>
                  <a:lnTo>
                    <a:pt x="77" y="32"/>
                  </a:lnTo>
                  <a:lnTo>
                    <a:pt x="41" y="26"/>
                  </a:lnTo>
                  <a:lnTo>
                    <a:pt x="44" y="4"/>
                  </a:lnTo>
                  <a:lnTo>
                    <a:pt x="31" y="20"/>
                  </a:lnTo>
                  <a:lnTo>
                    <a:pt x="0" y="0"/>
                  </a:lnTo>
                  <a:lnTo>
                    <a:pt x="6"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14" name="Freeform 119"/>
            <p:cNvSpPr>
              <a:spLocks/>
            </p:cNvSpPr>
            <p:nvPr/>
          </p:nvSpPr>
          <p:spPr bwMode="auto">
            <a:xfrm>
              <a:off x="3611" y="3848"/>
              <a:ext cx="448" cy="182"/>
            </a:xfrm>
            <a:custGeom>
              <a:avLst/>
              <a:gdLst>
                <a:gd name="T0" fmla="*/ 330 w 1343"/>
                <a:gd name="T1" fmla="*/ 0 h 363"/>
                <a:gd name="T2" fmla="*/ 336 w 1343"/>
                <a:gd name="T3" fmla="*/ 33 h 363"/>
                <a:gd name="T4" fmla="*/ 359 w 1343"/>
                <a:gd name="T5" fmla="*/ 86 h 363"/>
                <a:gd name="T6" fmla="*/ 372 w 1343"/>
                <a:gd name="T7" fmla="*/ 126 h 363"/>
                <a:gd name="T8" fmla="*/ 448 w 1343"/>
                <a:gd name="T9" fmla="*/ 182 h 363"/>
                <a:gd name="T10" fmla="*/ 357 w 1343"/>
                <a:gd name="T11" fmla="*/ 140 h 363"/>
                <a:gd name="T12" fmla="*/ 0 w 1343"/>
                <a:gd name="T13" fmla="*/ 5 h 363"/>
                <a:gd name="T14" fmla="*/ 359 w 1343"/>
                <a:gd name="T15" fmla="*/ 131 h 363"/>
                <a:gd name="T16" fmla="*/ 331 w 1343"/>
                <a:gd name="T17" fmla="*/ 89 h 363"/>
                <a:gd name="T18" fmla="*/ 331 w 1343"/>
                <a:gd name="T19" fmla="*/ 48 h 363"/>
                <a:gd name="T20" fmla="*/ 323 w 1343"/>
                <a:gd name="T21" fmla="*/ 35 h 363"/>
                <a:gd name="T22" fmla="*/ 295 w 1343"/>
                <a:gd name="T23" fmla="*/ 41 h 363"/>
                <a:gd name="T24" fmla="*/ 255 w 1343"/>
                <a:gd name="T25" fmla="*/ 58 h 363"/>
                <a:gd name="T26" fmla="*/ 297 w 1343"/>
                <a:gd name="T27" fmla="*/ 31 h 363"/>
                <a:gd name="T28" fmla="*/ 319 w 1343"/>
                <a:gd name="T29" fmla="*/ 26 h 363"/>
                <a:gd name="T30" fmla="*/ 315 w 1343"/>
                <a:gd name="T31" fmla="*/ 0 h 363"/>
                <a:gd name="T32" fmla="*/ 330 w 1343"/>
                <a:gd name="T33" fmla="*/ 0 h 363"/>
                <a:gd name="T34" fmla="*/ 330 w 1343"/>
                <a:gd name="T35" fmla="*/ 0 h 363"/>
                <a:gd name="T36" fmla="*/ 330 w 1343"/>
                <a:gd name="T37" fmla="*/ 0 h 3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43" h="363">
                  <a:moveTo>
                    <a:pt x="988" y="0"/>
                  </a:moveTo>
                  <a:lnTo>
                    <a:pt x="1006" y="65"/>
                  </a:lnTo>
                  <a:lnTo>
                    <a:pt x="1077" y="172"/>
                  </a:lnTo>
                  <a:lnTo>
                    <a:pt x="1115" y="251"/>
                  </a:lnTo>
                  <a:lnTo>
                    <a:pt x="1343" y="363"/>
                  </a:lnTo>
                  <a:lnTo>
                    <a:pt x="1070" y="279"/>
                  </a:lnTo>
                  <a:lnTo>
                    <a:pt x="0" y="10"/>
                  </a:lnTo>
                  <a:lnTo>
                    <a:pt x="1077" y="262"/>
                  </a:lnTo>
                  <a:lnTo>
                    <a:pt x="992" y="177"/>
                  </a:lnTo>
                  <a:lnTo>
                    <a:pt x="992" y="95"/>
                  </a:lnTo>
                  <a:lnTo>
                    <a:pt x="969" y="70"/>
                  </a:lnTo>
                  <a:lnTo>
                    <a:pt x="884" y="82"/>
                  </a:lnTo>
                  <a:lnTo>
                    <a:pt x="764" y="115"/>
                  </a:lnTo>
                  <a:lnTo>
                    <a:pt x="891" y="62"/>
                  </a:lnTo>
                  <a:lnTo>
                    <a:pt x="955" y="52"/>
                  </a:lnTo>
                  <a:lnTo>
                    <a:pt x="944" y="0"/>
                  </a:lnTo>
                  <a:lnTo>
                    <a:pt x="98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15" name="Freeform 120"/>
            <p:cNvSpPr>
              <a:spLocks/>
            </p:cNvSpPr>
            <p:nvPr/>
          </p:nvSpPr>
          <p:spPr bwMode="auto">
            <a:xfrm>
              <a:off x="3442" y="3769"/>
              <a:ext cx="193" cy="94"/>
            </a:xfrm>
            <a:custGeom>
              <a:avLst/>
              <a:gdLst>
                <a:gd name="T0" fmla="*/ 176 w 579"/>
                <a:gd name="T1" fmla="*/ 23 h 189"/>
                <a:gd name="T2" fmla="*/ 175 w 579"/>
                <a:gd name="T3" fmla="*/ 0 h 189"/>
                <a:gd name="T4" fmla="*/ 162 w 579"/>
                <a:gd name="T5" fmla="*/ 22 h 189"/>
                <a:gd name="T6" fmla="*/ 145 w 579"/>
                <a:gd name="T7" fmla="*/ 38 h 189"/>
                <a:gd name="T8" fmla="*/ 114 w 579"/>
                <a:gd name="T9" fmla="*/ 56 h 189"/>
                <a:gd name="T10" fmla="*/ 97 w 579"/>
                <a:gd name="T11" fmla="*/ 50 h 189"/>
                <a:gd name="T12" fmla="*/ 6 w 579"/>
                <a:gd name="T13" fmla="*/ 20 h 189"/>
                <a:gd name="T14" fmla="*/ 0 w 579"/>
                <a:gd name="T15" fmla="*/ 24 h 189"/>
                <a:gd name="T16" fmla="*/ 193 w 579"/>
                <a:gd name="T17" fmla="*/ 94 h 189"/>
                <a:gd name="T18" fmla="*/ 136 w 579"/>
                <a:gd name="T19" fmla="*/ 57 h 189"/>
                <a:gd name="T20" fmla="*/ 159 w 579"/>
                <a:gd name="T21" fmla="*/ 41 h 189"/>
                <a:gd name="T22" fmla="*/ 185 w 579"/>
                <a:gd name="T23" fmla="*/ 42 h 189"/>
                <a:gd name="T24" fmla="*/ 176 w 579"/>
                <a:gd name="T25" fmla="*/ 23 h 189"/>
                <a:gd name="T26" fmla="*/ 176 w 579"/>
                <a:gd name="T27" fmla="*/ 23 h 189"/>
                <a:gd name="T28" fmla="*/ 176 w 579"/>
                <a:gd name="T29" fmla="*/ 23 h 1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79" h="189">
                  <a:moveTo>
                    <a:pt x="527" y="47"/>
                  </a:moveTo>
                  <a:lnTo>
                    <a:pt x="524" y="0"/>
                  </a:lnTo>
                  <a:lnTo>
                    <a:pt x="486" y="44"/>
                  </a:lnTo>
                  <a:lnTo>
                    <a:pt x="435" y="77"/>
                  </a:lnTo>
                  <a:lnTo>
                    <a:pt x="341" y="112"/>
                  </a:lnTo>
                  <a:lnTo>
                    <a:pt x="291" y="101"/>
                  </a:lnTo>
                  <a:lnTo>
                    <a:pt x="18" y="40"/>
                  </a:lnTo>
                  <a:lnTo>
                    <a:pt x="0" y="48"/>
                  </a:lnTo>
                  <a:lnTo>
                    <a:pt x="579" y="189"/>
                  </a:lnTo>
                  <a:lnTo>
                    <a:pt x="408" y="115"/>
                  </a:lnTo>
                  <a:lnTo>
                    <a:pt x="478" y="82"/>
                  </a:lnTo>
                  <a:lnTo>
                    <a:pt x="554" y="85"/>
                  </a:lnTo>
                  <a:lnTo>
                    <a:pt x="527"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16" name="Freeform 121"/>
            <p:cNvSpPr>
              <a:spLocks/>
            </p:cNvSpPr>
            <p:nvPr/>
          </p:nvSpPr>
          <p:spPr bwMode="auto">
            <a:xfrm>
              <a:off x="3642" y="3812"/>
              <a:ext cx="148" cy="73"/>
            </a:xfrm>
            <a:custGeom>
              <a:avLst/>
              <a:gdLst>
                <a:gd name="T0" fmla="*/ 25 w 443"/>
                <a:gd name="T1" fmla="*/ 46 h 147"/>
                <a:gd name="T2" fmla="*/ 53 w 443"/>
                <a:gd name="T3" fmla="*/ 67 h 147"/>
                <a:gd name="T4" fmla="*/ 114 w 443"/>
                <a:gd name="T5" fmla="*/ 73 h 147"/>
                <a:gd name="T6" fmla="*/ 148 w 443"/>
                <a:gd name="T7" fmla="*/ 71 h 147"/>
                <a:gd name="T8" fmla="*/ 108 w 443"/>
                <a:gd name="T9" fmla="*/ 49 h 147"/>
                <a:gd name="T10" fmla="*/ 53 w 443"/>
                <a:gd name="T11" fmla="*/ 7 h 147"/>
                <a:gd name="T12" fmla="*/ 70 w 443"/>
                <a:gd name="T13" fmla="*/ 45 h 147"/>
                <a:gd name="T14" fmla="*/ 82 w 443"/>
                <a:gd name="T15" fmla="*/ 61 h 147"/>
                <a:gd name="T16" fmla="*/ 50 w 443"/>
                <a:gd name="T17" fmla="*/ 42 h 147"/>
                <a:gd name="T18" fmla="*/ 0 w 443"/>
                <a:gd name="T19" fmla="*/ 0 h 147"/>
                <a:gd name="T20" fmla="*/ 25 w 443"/>
                <a:gd name="T21" fmla="*/ 46 h 147"/>
                <a:gd name="T22" fmla="*/ 25 w 443"/>
                <a:gd name="T23" fmla="*/ 46 h 147"/>
                <a:gd name="T24" fmla="*/ 25 w 443"/>
                <a:gd name="T25" fmla="*/ 46 h 1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43" h="147">
                  <a:moveTo>
                    <a:pt x="75" y="92"/>
                  </a:moveTo>
                  <a:lnTo>
                    <a:pt x="160" y="134"/>
                  </a:lnTo>
                  <a:lnTo>
                    <a:pt x="340" y="147"/>
                  </a:lnTo>
                  <a:lnTo>
                    <a:pt x="443" y="142"/>
                  </a:lnTo>
                  <a:lnTo>
                    <a:pt x="324" y="99"/>
                  </a:lnTo>
                  <a:lnTo>
                    <a:pt x="160" y="14"/>
                  </a:lnTo>
                  <a:lnTo>
                    <a:pt x="209" y="90"/>
                  </a:lnTo>
                  <a:lnTo>
                    <a:pt x="246" y="122"/>
                  </a:lnTo>
                  <a:lnTo>
                    <a:pt x="150" y="84"/>
                  </a:lnTo>
                  <a:lnTo>
                    <a:pt x="0" y="0"/>
                  </a:lnTo>
                  <a:lnTo>
                    <a:pt x="75" y="9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17" name="Freeform 122"/>
            <p:cNvSpPr>
              <a:spLocks/>
            </p:cNvSpPr>
            <p:nvPr/>
          </p:nvSpPr>
          <p:spPr bwMode="auto">
            <a:xfrm>
              <a:off x="3307" y="3325"/>
              <a:ext cx="219" cy="203"/>
            </a:xfrm>
            <a:custGeom>
              <a:avLst/>
              <a:gdLst>
                <a:gd name="T0" fmla="*/ 214 w 656"/>
                <a:gd name="T1" fmla="*/ 199 h 407"/>
                <a:gd name="T2" fmla="*/ 181 w 656"/>
                <a:gd name="T3" fmla="*/ 120 h 407"/>
                <a:gd name="T4" fmla="*/ 139 w 656"/>
                <a:gd name="T5" fmla="*/ 0 h 407"/>
                <a:gd name="T6" fmla="*/ 21 w 656"/>
                <a:gd name="T7" fmla="*/ 42 h 407"/>
                <a:gd name="T8" fmla="*/ 0 w 656"/>
                <a:gd name="T9" fmla="*/ 49 h 407"/>
                <a:gd name="T10" fmla="*/ 24 w 656"/>
                <a:gd name="T11" fmla="*/ 52 h 407"/>
                <a:gd name="T12" fmla="*/ 52 w 656"/>
                <a:gd name="T13" fmla="*/ 82 h 407"/>
                <a:gd name="T14" fmla="*/ 162 w 656"/>
                <a:gd name="T15" fmla="*/ 197 h 407"/>
                <a:gd name="T16" fmla="*/ 23 w 656"/>
                <a:gd name="T17" fmla="*/ 46 h 407"/>
                <a:gd name="T18" fmla="*/ 137 w 656"/>
                <a:gd name="T19" fmla="*/ 7 h 407"/>
                <a:gd name="T20" fmla="*/ 213 w 656"/>
                <a:gd name="T21" fmla="*/ 203 h 407"/>
                <a:gd name="T22" fmla="*/ 219 w 656"/>
                <a:gd name="T23" fmla="*/ 201 h 407"/>
                <a:gd name="T24" fmla="*/ 214 w 656"/>
                <a:gd name="T25" fmla="*/ 199 h 407"/>
                <a:gd name="T26" fmla="*/ 214 w 656"/>
                <a:gd name="T27" fmla="*/ 199 h 407"/>
                <a:gd name="T28" fmla="*/ 214 w 656"/>
                <a:gd name="T29" fmla="*/ 199 h 40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56" h="407">
                  <a:moveTo>
                    <a:pt x="642" y="399"/>
                  </a:moveTo>
                  <a:lnTo>
                    <a:pt x="543" y="240"/>
                  </a:lnTo>
                  <a:lnTo>
                    <a:pt x="417" y="0"/>
                  </a:lnTo>
                  <a:lnTo>
                    <a:pt x="63" y="84"/>
                  </a:lnTo>
                  <a:lnTo>
                    <a:pt x="0" y="99"/>
                  </a:lnTo>
                  <a:lnTo>
                    <a:pt x="73" y="105"/>
                  </a:lnTo>
                  <a:lnTo>
                    <a:pt x="156" y="165"/>
                  </a:lnTo>
                  <a:lnTo>
                    <a:pt x="486" y="395"/>
                  </a:lnTo>
                  <a:lnTo>
                    <a:pt x="70" y="93"/>
                  </a:lnTo>
                  <a:lnTo>
                    <a:pt x="410" y="14"/>
                  </a:lnTo>
                  <a:lnTo>
                    <a:pt x="638" y="407"/>
                  </a:lnTo>
                  <a:lnTo>
                    <a:pt x="656" y="403"/>
                  </a:lnTo>
                  <a:lnTo>
                    <a:pt x="642" y="39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18" name="Freeform 123"/>
            <p:cNvSpPr>
              <a:spLocks/>
            </p:cNvSpPr>
            <p:nvPr/>
          </p:nvSpPr>
          <p:spPr bwMode="auto">
            <a:xfrm>
              <a:off x="3206" y="3372"/>
              <a:ext cx="249" cy="208"/>
            </a:xfrm>
            <a:custGeom>
              <a:avLst/>
              <a:gdLst>
                <a:gd name="T0" fmla="*/ 2 w 747"/>
                <a:gd name="T1" fmla="*/ 85 h 416"/>
                <a:gd name="T2" fmla="*/ 82 w 747"/>
                <a:gd name="T3" fmla="*/ 7 h 416"/>
                <a:gd name="T4" fmla="*/ 249 w 747"/>
                <a:gd name="T5" fmla="*/ 208 h 416"/>
                <a:gd name="T6" fmla="*/ 85 w 747"/>
                <a:gd name="T7" fmla="*/ 5 h 416"/>
                <a:gd name="T8" fmla="*/ 118 w 747"/>
                <a:gd name="T9" fmla="*/ 4 h 416"/>
                <a:gd name="T10" fmla="*/ 86 w 747"/>
                <a:gd name="T11" fmla="*/ 0 h 416"/>
                <a:gd name="T12" fmla="*/ 0 w 747"/>
                <a:gd name="T13" fmla="*/ 81 h 416"/>
                <a:gd name="T14" fmla="*/ 0 w 747"/>
                <a:gd name="T15" fmla="*/ 91 h 416"/>
                <a:gd name="T16" fmla="*/ 77 w 747"/>
                <a:gd name="T17" fmla="*/ 205 h 416"/>
                <a:gd name="T18" fmla="*/ 83 w 747"/>
                <a:gd name="T19" fmla="*/ 203 h 416"/>
                <a:gd name="T20" fmla="*/ 3 w 747"/>
                <a:gd name="T21" fmla="*/ 91 h 416"/>
                <a:gd name="T22" fmla="*/ 2 w 747"/>
                <a:gd name="T23" fmla="*/ 85 h 416"/>
                <a:gd name="T24" fmla="*/ 2 w 747"/>
                <a:gd name="T25" fmla="*/ 85 h 416"/>
                <a:gd name="T26" fmla="*/ 2 w 747"/>
                <a:gd name="T27" fmla="*/ 85 h 4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47" h="416">
                  <a:moveTo>
                    <a:pt x="6" y="169"/>
                  </a:moveTo>
                  <a:lnTo>
                    <a:pt x="245" y="13"/>
                  </a:lnTo>
                  <a:lnTo>
                    <a:pt x="747" y="416"/>
                  </a:lnTo>
                  <a:lnTo>
                    <a:pt x="255" y="10"/>
                  </a:lnTo>
                  <a:lnTo>
                    <a:pt x="353" y="7"/>
                  </a:lnTo>
                  <a:lnTo>
                    <a:pt x="257" y="0"/>
                  </a:lnTo>
                  <a:lnTo>
                    <a:pt x="0" y="161"/>
                  </a:lnTo>
                  <a:lnTo>
                    <a:pt x="0" y="182"/>
                  </a:lnTo>
                  <a:lnTo>
                    <a:pt x="232" y="410"/>
                  </a:lnTo>
                  <a:lnTo>
                    <a:pt x="249" y="405"/>
                  </a:lnTo>
                  <a:lnTo>
                    <a:pt x="9" y="182"/>
                  </a:lnTo>
                  <a:lnTo>
                    <a:pt x="6" y="16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19" name="Freeform 124"/>
            <p:cNvSpPr>
              <a:spLocks/>
            </p:cNvSpPr>
            <p:nvPr/>
          </p:nvSpPr>
          <p:spPr bwMode="auto">
            <a:xfrm>
              <a:off x="3519" y="3695"/>
              <a:ext cx="61" cy="123"/>
            </a:xfrm>
            <a:custGeom>
              <a:avLst/>
              <a:gdLst>
                <a:gd name="T0" fmla="*/ 52 w 182"/>
                <a:gd name="T1" fmla="*/ 27 h 245"/>
                <a:gd name="T2" fmla="*/ 35 w 182"/>
                <a:gd name="T3" fmla="*/ 91 h 245"/>
                <a:gd name="T4" fmla="*/ 15 w 182"/>
                <a:gd name="T5" fmla="*/ 116 h 245"/>
                <a:gd name="T6" fmla="*/ 0 w 182"/>
                <a:gd name="T7" fmla="*/ 123 h 245"/>
                <a:gd name="T8" fmla="*/ 19 w 182"/>
                <a:gd name="T9" fmla="*/ 98 h 245"/>
                <a:gd name="T10" fmla="*/ 29 w 182"/>
                <a:gd name="T11" fmla="*/ 63 h 245"/>
                <a:gd name="T12" fmla="*/ 34 w 182"/>
                <a:gd name="T13" fmla="*/ 17 h 245"/>
                <a:gd name="T14" fmla="*/ 61 w 182"/>
                <a:gd name="T15" fmla="*/ 0 h 245"/>
                <a:gd name="T16" fmla="*/ 52 w 182"/>
                <a:gd name="T17" fmla="*/ 27 h 245"/>
                <a:gd name="T18" fmla="*/ 52 w 182"/>
                <a:gd name="T19" fmla="*/ 27 h 245"/>
                <a:gd name="T20" fmla="*/ 52 w 182"/>
                <a:gd name="T21" fmla="*/ 27 h 2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2" h="245">
                  <a:moveTo>
                    <a:pt x="156" y="54"/>
                  </a:moveTo>
                  <a:lnTo>
                    <a:pt x="104" y="181"/>
                  </a:lnTo>
                  <a:lnTo>
                    <a:pt x="46" y="232"/>
                  </a:lnTo>
                  <a:lnTo>
                    <a:pt x="0" y="245"/>
                  </a:lnTo>
                  <a:lnTo>
                    <a:pt x="57" y="196"/>
                  </a:lnTo>
                  <a:lnTo>
                    <a:pt x="87" y="126"/>
                  </a:lnTo>
                  <a:lnTo>
                    <a:pt x="100" y="33"/>
                  </a:lnTo>
                  <a:lnTo>
                    <a:pt x="182" y="0"/>
                  </a:lnTo>
                  <a:lnTo>
                    <a:pt x="156" y="5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20" name="Freeform 125"/>
            <p:cNvSpPr>
              <a:spLocks/>
            </p:cNvSpPr>
            <p:nvPr/>
          </p:nvSpPr>
          <p:spPr bwMode="auto">
            <a:xfrm>
              <a:off x="3461" y="3773"/>
              <a:ext cx="39" cy="35"/>
            </a:xfrm>
            <a:custGeom>
              <a:avLst/>
              <a:gdLst>
                <a:gd name="T0" fmla="*/ 0 w 117"/>
                <a:gd name="T1" fmla="*/ 9 h 72"/>
                <a:gd name="T2" fmla="*/ 19 w 117"/>
                <a:gd name="T3" fmla="*/ 28 h 72"/>
                <a:gd name="T4" fmla="*/ 39 w 117"/>
                <a:gd name="T5" fmla="*/ 35 h 72"/>
                <a:gd name="T6" fmla="*/ 16 w 117"/>
                <a:gd name="T7" fmla="*/ 13 h 72"/>
                <a:gd name="T8" fmla="*/ 10 w 117"/>
                <a:gd name="T9" fmla="*/ 0 h 72"/>
                <a:gd name="T10" fmla="*/ 0 w 117"/>
                <a:gd name="T11" fmla="*/ 9 h 72"/>
                <a:gd name="T12" fmla="*/ 0 w 117"/>
                <a:gd name="T13" fmla="*/ 9 h 72"/>
                <a:gd name="T14" fmla="*/ 0 w 117"/>
                <a:gd name="T15" fmla="*/ 9 h 7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7" h="72">
                  <a:moveTo>
                    <a:pt x="0" y="18"/>
                  </a:moveTo>
                  <a:lnTo>
                    <a:pt x="58" y="57"/>
                  </a:lnTo>
                  <a:lnTo>
                    <a:pt x="117" y="72"/>
                  </a:lnTo>
                  <a:lnTo>
                    <a:pt x="48" y="27"/>
                  </a:lnTo>
                  <a:lnTo>
                    <a:pt x="31" y="0"/>
                  </a:lnTo>
                  <a:lnTo>
                    <a:pt x="0" y="1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21" name="Freeform 126"/>
            <p:cNvSpPr>
              <a:spLocks/>
            </p:cNvSpPr>
            <p:nvPr/>
          </p:nvSpPr>
          <p:spPr bwMode="auto">
            <a:xfrm>
              <a:off x="3934" y="3365"/>
              <a:ext cx="197" cy="613"/>
            </a:xfrm>
            <a:custGeom>
              <a:avLst/>
              <a:gdLst>
                <a:gd name="T0" fmla="*/ 60 w 591"/>
                <a:gd name="T1" fmla="*/ 0 h 1227"/>
                <a:gd name="T2" fmla="*/ 143 w 591"/>
                <a:gd name="T3" fmla="*/ 29 h 1227"/>
                <a:gd name="T4" fmla="*/ 175 w 591"/>
                <a:gd name="T5" fmla="*/ 59 h 1227"/>
                <a:gd name="T6" fmla="*/ 193 w 591"/>
                <a:gd name="T7" fmla="*/ 93 h 1227"/>
                <a:gd name="T8" fmla="*/ 197 w 591"/>
                <a:gd name="T9" fmla="*/ 147 h 1227"/>
                <a:gd name="T10" fmla="*/ 179 w 591"/>
                <a:gd name="T11" fmla="*/ 358 h 1227"/>
                <a:gd name="T12" fmla="*/ 169 w 591"/>
                <a:gd name="T13" fmla="*/ 459 h 1227"/>
                <a:gd name="T14" fmla="*/ 162 w 591"/>
                <a:gd name="T15" fmla="*/ 482 h 1227"/>
                <a:gd name="T16" fmla="*/ 146 w 591"/>
                <a:gd name="T17" fmla="*/ 499 h 1227"/>
                <a:gd name="T18" fmla="*/ 122 w 591"/>
                <a:gd name="T19" fmla="*/ 512 h 1227"/>
                <a:gd name="T20" fmla="*/ 78 w 591"/>
                <a:gd name="T21" fmla="*/ 517 h 1227"/>
                <a:gd name="T22" fmla="*/ 53 w 591"/>
                <a:gd name="T23" fmla="*/ 517 h 1227"/>
                <a:gd name="T24" fmla="*/ 45 w 591"/>
                <a:gd name="T25" fmla="*/ 613 h 1227"/>
                <a:gd name="T26" fmla="*/ 17 w 591"/>
                <a:gd name="T27" fmla="*/ 557 h 1227"/>
                <a:gd name="T28" fmla="*/ 0 w 591"/>
                <a:gd name="T29" fmla="*/ 485 h 1227"/>
                <a:gd name="T30" fmla="*/ 24 w 591"/>
                <a:gd name="T31" fmla="*/ 450 h 1227"/>
                <a:gd name="T32" fmla="*/ 52 w 591"/>
                <a:gd name="T33" fmla="*/ 296 h 1227"/>
                <a:gd name="T34" fmla="*/ 95 w 591"/>
                <a:gd name="T35" fmla="*/ 172 h 1227"/>
                <a:gd name="T36" fmla="*/ 107 w 591"/>
                <a:gd name="T37" fmla="*/ 103 h 1227"/>
                <a:gd name="T38" fmla="*/ 104 w 591"/>
                <a:gd name="T39" fmla="*/ 48 h 1227"/>
                <a:gd name="T40" fmla="*/ 115 w 591"/>
                <a:gd name="T41" fmla="*/ 87 h 1227"/>
                <a:gd name="T42" fmla="*/ 116 w 591"/>
                <a:gd name="T43" fmla="*/ 149 h 1227"/>
                <a:gd name="T44" fmla="*/ 95 w 591"/>
                <a:gd name="T45" fmla="*/ 262 h 1227"/>
                <a:gd name="T46" fmla="*/ 89 w 591"/>
                <a:gd name="T47" fmla="*/ 331 h 1227"/>
                <a:gd name="T48" fmla="*/ 87 w 591"/>
                <a:gd name="T49" fmla="*/ 386 h 1227"/>
                <a:gd name="T50" fmla="*/ 92 w 591"/>
                <a:gd name="T51" fmla="*/ 428 h 1227"/>
                <a:gd name="T52" fmla="*/ 116 w 591"/>
                <a:gd name="T53" fmla="*/ 459 h 1227"/>
                <a:gd name="T54" fmla="*/ 134 w 591"/>
                <a:gd name="T55" fmla="*/ 450 h 1227"/>
                <a:gd name="T56" fmla="*/ 153 w 591"/>
                <a:gd name="T57" fmla="*/ 391 h 1227"/>
                <a:gd name="T58" fmla="*/ 176 w 591"/>
                <a:gd name="T59" fmla="*/ 201 h 1227"/>
                <a:gd name="T60" fmla="*/ 179 w 591"/>
                <a:gd name="T61" fmla="*/ 129 h 1227"/>
                <a:gd name="T62" fmla="*/ 169 w 591"/>
                <a:gd name="T63" fmla="*/ 81 h 1227"/>
                <a:gd name="T64" fmla="*/ 139 w 591"/>
                <a:gd name="T65" fmla="*/ 50 h 1227"/>
                <a:gd name="T66" fmla="*/ 83 w 591"/>
                <a:gd name="T67" fmla="*/ 25 h 1227"/>
                <a:gd name="T68" fmla="*/ 60 w 591"/>
                <a:gd name="T69" fmla="*/ 0 h 1227"/>
                <a:gd name="T70" fmla="*/ 60 w 591"/>
                <a:gd name="T71" fmla="*/ 0 h 1227"/>
                <a:gd name="T72" fmla="*/ 60 w 591"/>
                <a:gd name="T73" fmla="*/ 0 h 122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91" h="1227">
                  <a:moveTo>
                    <a:pt x="181" y="0"/>
                  </a:moveTo>
                  <a:lnTo>
                    <a:pt x="429" y="59"/>
                  </a:lnTo>
                  <a:lnTo>
                    <a:pt x="524" y="119"/>
                  </a:lnTo>
                  <a:lnTo>
                    <a:pt x="580" y="186"/>
                  </a:lnTo>
                  <a:lnTo>
                    <a:pt x="591" y="295"/>
                  </a:lnTo>
                  <a:lnTo>
                    <a:pt x="538" y="716"/>
                  </a:lnTo>
                  <a:lnTo>
                    <a:pt x="506" y="918"/>
                  </a:lnTo>
                  <a:lnTo>
                    <a:pt x="485" y="965"/>
                  </a:lnTo>
                  <a:lnTo>
                    <a:pt x="439" y="998"/>
                  </a:lnTo>
                  <a:lnTo>
                    <a:pt x="367" y="1025"/>
                  </a:lnTo>
                  <a:lnTo>
                    <a:pt x="235" y="1034"/>
                  </a:lnTo>
                  <a:lnTo>
                    <a:pt x="159" y="1034"/>
                  </a:lnTo>
                  <a:lnTo>
                    <a:pt x="136" y="1227"/>
                  </a:lnTo>
                  <a:lnTo>
                    <a:pt x="50" y="1114"/>
                  </a:lnTo>
                  <a:lnTo>
                    <a:pt x="0" y="971"/>
                  </a:lnTo>
                  <a:lnTo>
                    <a:pt x="72" y="901"/>
                  </a:lnTo>
                  <a:lnTo>
                    <a:pt x="155" y="593"/>
                  </a:lnTo>
                  <a:lnTo>
                    <a:pt x="285" y="345"/>
                  </a:lnTo>
                  <a:lnTo>
                    <a:pt x="322" y="206"/>
                  </a:lnTo>
                  <a:lnTo>
                    <a:pt x="312" y="97"/>
                  </a:lnTo>
                  <a:lnTo>
                    <a:pt x="344" y="175"/>
                  </a:lnTo>
                  <a:lnTo>
                    <a:pt x="349" y="299"/>
                  </a:lnTo>
                  <a:lnTo>
                    <a:pt x="285" y="524"/>
                  </a:lnTo>
                  <a:lnTo>
                    <a:pt x="266" y="663"/>
                  </a:lnTo>
                  <a:lnTo>
                    <a:pt x="262" y="773"/>
                  </a:lnTo>
                  <a:lnTo>
                    <a:pt x="276" y="856"/>
                  </a:lnTo>
                  <a:lnTo>
                    <a:pt x="349" y="918"/>
                  </a:lnTo>
                  <a:lnTo>
                    <a:pt x="402" y="901"/>
                  </a:lnTo>
                  <a:lnTo>
                    <a:pt x="458" y="782"/>
                  </a:lnTo>
                  <a:lnTo>
                    <a:pt x="529" y="402"/>
                  </a:lnTo>
                  <a:lnTo>
                    <a:pt x="538" y="258"/>
                  </a:lnTo>
                  <a:lnTo>
                    <a:pt x="506" y="162"/>
                  </a:lnTo>
                  <a:lnTo>
                    <a:pt x="417" y="100"/>
                  </a:lnTo>
                  <a:lnTo>
                    <a:pt x="249" y="50"/>
                  </a:lnTo>
                  <a:lnTo>
                    <a:pt x="181"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22" name="Freeform 127"/>
            <p:cNvSpPr>
              <a:spLocks/>
            </p:cNvSpPr>
            <p:nvPr/>
          </p:nvSpPr>
          <p:spPr bwMode="auto">
            <a:xfrm>
              <a:off x="3507" y="3482"/>
              <a:ext cx="205" cy="112"/>
            </a:xfrm>
            <a:custGeom>
              <a:avLst/>
              <a:gdLst>
                <a:gd name="T0" fmla="*/ 50 w 615"/>
                <a:gd name="T1" fmla="*/ 15 h 225"/>
                <a:gd name="T2" fmla="*/ 33 w 615"/>
                <a:gd name="T3" fmla="*/ 30 h 225"/>
                <a:gd name="T4" fmla="*/ 12 w 615"/>
                <a:gd name="T5" fmla="*/ 45 h 225"/>
                <a:gd name="T6" fmla="*/ 3 w 615"/>
                <a:gd name="T7" fmla="*/ 56 h 225"/>
                <a:gd name="T8" fmla="*/ 0 w 615"/>
                <a:gd name="T9" fmla="*/ 67 h 225"/>
                <a:gd name="T10" fmla="*/ 15 w 615"/>
                <a:gd name="T11" fmla="*/ 47 h 225"/>
                <a:gd name="T12" fmla="*/ 28 w 615"/>
                <a:gd name="T13" fmla="*/ 37 h 225"/>
                <a:gd name="T14" fmla="*/ 52 w 615"/>
                <a:gd name="T15" fmla="*/ 19 h 225"/>
                <a:gd name="T16" fmla="*/ 78 w 615"/>
                <a:gd name="T17" fmla="*/ 11 h 225"/>
                <a:gd name="T18" fmla="*/ 97 w 615"/>
                <a:gd name="T19" fmla="*/ 7 h 225"/>
                <a:gd name="T20" fmla="*/ 110 w 615"/>
                <a:gd name="T21" fmla="*/ 6 h 225"/>
                <a:gd name="T22" fmla="*/ 120 w 615"/>
                <a:gd name="T23" fmla="*/ 7 h 225"/>
                <a:gd name="T24" fmla="*/ 131 w 615"/>
                <a:gd name="T25" fmla="*/ 21 h 225"/>
                <a:gd name="T26" fmla="*/ 147 w 615"/>
                <a:gd name="T27" fmla="*/ 30 h 225"/>
                <a:gd name="T28" fmla="*/ 154 w 615"/>
                <a:gd name="T29" fmla="*/ 45 h 225"/>
                <a:gd name="T30" fmla="*/ 157 w 615"/>
                <a:gd name="T31" fmla="*/ 56 h 225"/>
                <a:gd name="T32" fmla="*/ 171 w 615"/>
                <a:gd name="T33" fmla="*/ 77 h 225"/>
                <a:gd name="T34" fmla="*/ 184 w 615"/>
                <a:gd name="T35" fmla="*/ 100 h 225"/>
                <a:gd name="T36" fmla="*/ 205 w 615"/>
                <a:gd name="T37" fmla="*/ 112 h 225"/>
                <a:gd name="T38" fmla="*/ 185 w 615"/>
                <a:gd name="T39" fmla="*/ 92 h 225"/>
                <a:gd name="T40" fmla="*/ 161 w 615"/>
                <a:gd name="T41" fmla="*/ 48 h 225"/>
                <a:gd name="T42" fmla="*/ 154 w 615"/>
                <a:gd name="T43" fmla="*/ 31 h 225"/>
                <a:gd name="T44" fmla="*/ 143 w 615"/>
                <a:gd name="T45" fmla="*/ 22 h 225"/>
                <a:gd name="T46" fmla="*/ 131 w 615"/>
                <a:gd name="T47" fmla="*/ 13 h 225"/>
                <a:gd name="T48" fmla="*/ 119 w 615"/>
                <a:gd name="T49" fmla="*/ 1 h 225"/>
                <a:gd name="T50" fmla="*/ 110 w 615"/>
                <a:gd name="T51" fmla="*/ 0 h 225"/>
                <a:gd name="T52" fmla="*/ 85 w 615"/>
                <a:gd name="T53" fmla="*/ 6 h 225"/>
                <a:gd name="T54" fmla="*/ 50 w 615"/>
                <a:gd name="T55" fmla="*/ 15 h 225"/>
                <a:gd name="T56" fmla="*/ 50 w 615"/>
                <a:gd name="T57" fmla="*/ 15 h 225"/>
                <a:gd name="T58" fmla="*/ 50 w 615"/>
                <a:gd name="T59" fmla="*/ 15 h 22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15" h="225">
                  <a:moveTo>
                    <a:pt x="150" y="30"/>
                  </a:moveTo>
                  <a:lnTo>
                    <a:pt x="98" y="61"/>
                  </a:lnTo>
                  <a:lnTo>
                    <a:pt x="37" y="90"/>
                  </a:lnTo>
                  <a:lnTo>
                    <a:pt x="10" y="113"/>
                  </a:lnTo>
                  <a:lnTo>
                    <a:pt x="0" y="134"/>
                  </a:lnTo>
                  <a:lnTo>
                    <a:pt x="44" y="95"/>
                  </a:lnTo>
                  <a:lnTo>
                    <a:pt x="85" y="75"/>
                  </a:lnTo>
                  <a:lnTo>
                    <a:pt x="155" y="39"/>
                  </a:lnTo>
                  <a:lnTo>
                    <a:pt x="234" y="22"/>
                  </a:lnTo>
                  <a:lnTo>
                    <a:pt x="291" y="15"/>
                  </a:lnTo>
                  <a:lnTo>
                    <a:pt x="330" y="12"/>
                  </a:lnTo>
                  <a:lnTo>
                    <a:pt x="361" y="15"/>
                  </a:lnTo>
                  <a:lnTo>
                    <a:pt x="394" y="43"/>
                  </a:lnTo>
                  <a:lnTo>
                    <a:pt x="442" y="61"/>
                  </a:lnTo>
                  <a:lnTo>
                    <a:pt x="461" y="90"/>
                  </a:lnTo>
                  <a:lnTo>
                    <a:pt x="472" y="112"/>
                  </a:lnTo>
                  <a:lnTo>
                    <a:pt x="513" y="155"/>
                  </a:lnTo>
                  <a:lnTo>
                    <a:pt x="553" y="200"/>
                  </a:lnTo>
                  <a:lnTo>
                    <a:pt x="615" y="225"/>
                  </a:lnTo>
                  <a:lnTo>
                    <a:pt x="555" y="185"/>
                  </a:lnTo>
                  <a:lnTo>
                    <a:pt x="482" y="97"/>
                  </a:lnTo>
                  <a:lnTo>
                    <a:pt x="462" y="63"/>
                  </a:lnTo>
                  <a:lnTo>
                    <a:pt x="428" y="44"/>
                  </a:lnTo>
                  <a:lnTo>
                    <a:pt x="394" y="27"/>
                  </a:lnTo>
                  <a:lnTo>
                    <a:pt x="357" y="3"/>
                  </a:lnTo>
                  <a:lnTo>
                    <a:pt x="330" y="0"/>
                  </a:lnTo>
                  <a:lnTo>
                    <a:pt x="255" y="12"/>
                  </a:lnTo>
                  <a:lnTo>
                    <a:pt x="150" y="3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23" name="Freeform 128"/>
            <p:cNvSpPr>
              <a:spLocks/>
            </p:cNvSpPr>
            <p:nvPr/>
          </p:nvSpPr>
          <p:spPr bwMode="auto">
            <a:xfrm>
              <a:off x="3667" y="3057"/>
              <a:ext cx="127" cy="199"/>
            </a:xfrm>
            <a:custGeom>
              <a:avLst/>
              <a:gdLst>
                <a:gd name="T0" fmla="*/ 16 w 381"/>
                <a:gd name="T1" fmla="*/ 22 h 398"/>
                <a:gd name="T2" fmla="*/ 24 w 381"/>
                <a:gd name="T3" fmla="*/ 45 h 398"/>
                <a:gd name="T4" fmla="*/ 14 w 381"/>
                <a:gd name="T5" fmla="*/ 81 h 398"/>
                <a:gd name="T6" fmla="*/ 2 w 381"/>
                <a:gd name="T7" fmla="*/ 108 h 398"/>
                <a:gd name="T8" fmla="*/ 4 w 381"/>
                <a:gd name="T9" fmla="*/ 118 h 398"/>
                <a:gd name="T10" fmla="*/ 18 w 381"/>
                <a:gd name="T11" fmla="*/ 114 h 398"/>
                <a:gd name="T12" fmla="*/ 21 w 381"/>
                <a:gd name="T13" fmla="*/ 95 h 398"/>
                <a:gd name="T14" fmla="*/ 38 w 381"/>
                <a:gd name="T15" fmla="*/ 70 h 398"/>
                <a:gd name="T16" fmla="*/ 39 w 381"/>
                <a:gd name="T17" fmla="*/ 100 h 398"/>
                <a:gd name="T18" fmla="*/ 46 w 381"/>
                <a:gd name="T19" fmla="*/ 111 h 398"/>
                <a:gd name="T20" fmla="*/ 45 w 381"/>
                <a:gd name="T21" fmla="*/ 127 h 398"/>
                <a:gd name="T22" fmla="*/ 33 w 381"/>
                <a:gd name="T23" fmla="*/ 131 h 398"/>
                <a:gd name="T24" fmla="*/ 18 w 381"/>
                <a:gd name="T25" fmla="*/ 138 h 398"/>
                <a:gd name="T26" fmla="*/ 9 w 381"/>
                <a:gd name="T27" fmla="*/ 136 h 398"/>
                <a:gd name="T28" fmla="*/ 14 w 381"/>
                <a:gd name="T29" fmla="*/ 145 h 398"/>
                <a:gd name="T30" fmla="*/ 31 w 381"/>
                <a:gd name="T31" fmla="*/ 148 h 398"/>
                <a:gd name="T32" fmla="*/ 50 w 381"/>
                <a:gd name="T33" fmla="*/ 154 h 398"/>
                <a:gd name="T34" fmla="*/ 60 w 381"/>
                <a:gd name="T35" fmla="*/ 162 h 398"/>
                <a:gd name="T36" fmla="*/ 39 w 381"/>
                <a:gd name="T37" fmla="*/ 171 h 398"/>
                <a:gd name="T38" fmla="*/ 15 w 381"/>
                <a:gd name="T39" fmla="*/ 174 h 398"/>
                <a:gd name="T40" fmla="*/ 0 w 381"/>
                <a:gd name="T41" fmla="*/ 168 h 398"/>
                <a:gd name="T42" fmla="*/ 6 w 381"/>
                <a:gd name="T43" fmla="*/ 186 h 398"/>
                <a:gd name="T44" fmla="*/ 23 w 381"/>
                <a:gd name="T45" fmla="*/ 199 h 398"/>
                <a:gd name="T46" fmla="*/ 56 w 381"/>
                <a:gd name="T47" fmla="*/ 195 h 398"/>
                <a:gd name="T48" fmla="*/ 84 w 381"/>
                <a:gd name="T49" fmla="*/ 167 h 398"/>
                <a:gd name="T50" fmla="*/ 97 w 381"/>
                <a:gd name="T51" fmla="*/ 133 h 398"/>
                <a:gd name="T52" fmla="*/ 117 w 381"/>
                <a:gd name="T53" fmla="*/ 111 h 398"/>
                <a:gd name="T54" fmla="*/ 127 w 381"/>
                <a:gd name="T55" fmla="*/ 93 h 398"/>
                <a:gd name="T56" fmla="*/ 119 w 381"/>
                <a:gd name="T57" fmla="*/ 78 h 398"/>
                <a:gd name="T58" fmla="*/ 89 w 381"/>
                <a:gd name="T59" fmla="*/ 96 h 398"/>
                <a:gd name="T60" fmla="*/ 64 w 381"/>
                <a:gd name="T61" fmla="*/ 90 h 398"/>
                <a:gd name="T62" fmla="*/ 54 w 381"/>
                <a:gd name="T63" fmla="*/ 71 h 398"/>
                <a:gd name="T64" fmla="*/ 38 w 381"/>
                <a:gd name="T65" fmla="*/ 55 h 398"/>
                <a:gd name="T66" fmla="*/ 48 w 381"/>
                <a:gd name="T67" fmla="*/ 41 h 398"/>
                <a:gd name="T68" fmla="*/ 49 w 381"/>
                <a:gd name="T69" fmla="*/ 29 h 398"/>
                <a:gd name="T70" fmla="*/ 39 w 381"/>
                <a:gd name="T71" fmla="*/ 10 h 398"/>
                <a:gd name="T72" fmla="*/ 22 w 381"/>
                <a:gd name="T73" fmla="*/ 0 h 398"/>
                <a:gd name="T74" fmla="*/ 17 w 381"/>
                <a:gd name="T75" fmla="*/ 7 h 39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81" h="398">
                  <a:moveTo>
                    <a:pt x="51" y="13"/>
                  </a:moveTo>
                  <a:lnTo>
                    <a:pt x="49" y="43"/>
                  </a:lnTo>
                  <a:lnTo>
                    <a:pt x="59" y="61"/>
                  </a:lnTo>
                  <a:lnTo>
                    <a:pt x="71" y="90"/>
                  </a:lnTo>
                  <a:lnTo>
                    <a:pt x="64" y="124"/>
                  </a:lnTo>
                  <a:lnTo>
                    <a:pt x="42" y="161"/>
                  </a:lnTo>
                  <a:lnTo>
                    <a:pt x="18" y="194"/>
                  </a:lnTo>
                  <a:lnTo>
                    <a:pt x="5" y="216"/>
                  </a:lnTo>
                  <a:lnTo>
                    <a:pt x="5" y="226"/>
                  </a:lnTo>
                  <a:lnTo>
                    <a:pt x="13" y="236"/>
                  </a:lnTo>
                  <a:lnTo>
                    <a:pt x="34" y="237"/>
                  </a:lnTo>
                  <a:lnTo>
                    <a:pt x="54" y="227"/>
                  </a:lnTo>
                  <a:lnTo>
                    <a:pt x="58" y="212"/>
                  </a:lnTo>
                  <a:lnTo>
                    <a:pt x="64" y="190"/>
                  </a:lnTo>
                  <a:lnTo>
                    <a:pt x="81" y="179"/>
                  </a:lnTo>
                  <a:lnTo>
                    <a:pt x="115" y="139"/>
                  </a:lnTo>
                  <a:lnTo>
                    <a:pt x="119" y="182"/>
                  </a:lnTo>
                  <a:lnTo>
                    <a:pt x="117" y="200"/>
                  </a:lnTo>
                  <a:lnTo>
                    <a:pt x="126" y="213"/>
                  </a:lnTo>
                  <a:lnTo>
                    <a:pt x="139" y="221"/>
                  </a:lnTo>
                  <a:lnTo>
                    <a:pt x="143" y="237"/>
                  </a:lnTo>
                  <a:lnTo>
                    <a:pt x="134" y="253"/>
                  </a:lnTo>
                  <a:lnTo>
                    <a:pt x="124" y="257"/>
                  </a:lnTo>
                  <a:lnTo>
                    <a:pt x="99" y="261"/>
                  </a:lnTo>
                  <a:lnTo>
                    <a:pt x="71" y="264"/>
                  </a:lnTo>
                  <a:lnTo>
                    <a:pt x="54" y="276"/>
                  </a:lnTo>
                  <a:lnTo>
                    <a:pt x="42" y="267"/>
                  </a:lnTo>
                  <a:lnTo>
                    <a:pt x="27" y="272"/>
                  </a:lnTo>
                  <a:lnTo>
                    <a:pt x="27" y="281"/>
                  </a:lnTo>
                  <a:lnTo>
                    <a:pt x="42" y="290"/>
                  </a:lnTo>
                  <a:lnTo>
                    <a:pt x="72" y="284"/>
                  </a:lnTo>
                  <a:lnTo>
                    <a:pt x="92" y="296"/>
                  </a:lnTo>
                  <a:lnTo>
                    <a:pt x="129" y="299"/>
                  </a:lnTo>
                  <a:lnTo>
                    <a:pt x="150" y="308"/>
                  </a:lnTo>
                  <a:lnTo>
                    <a:pt x="180" y="312"/>
                  </a:lnTo>
                  <a:lnTo>
                    <a:pt x="180" y="323"/>
                  </a:lnTo>
                  <a:lnTo>
                    <a:pt x="126" y="330"/>
                  </a:lnTo>
                  <a:lnTo>
                    <a:pt x="117" y="342"/>
                  </a:lnTo>
                  <a:lnTo>
                    <a:pt x="62" y="348"/>
                  </a:lnTo>
                  <a:lnTo>
                    <a:pt x="44" y="348"/>
                  </a:lnTo>
                  <a:lnTo>
                    <a:pt x="22" y="336"/>
                  </a:lnTo>
                  <a:lnTo>
                    <a:pt x="0" y="336"/>
                  </a:lnTo>
                  <a:lnTo>
                    <a:pt x="21" y="353"/>
                  </a:lnTo>
                  <a:lnTo>
                    <a:pt x="17" y="372"/>
                  </a:lnTo>
                  <a:lnTo>
                    <a:pt x="35" y="392"/>
                  </a:lnTo>
                  <a:lnTo>
                    <a:pt x="68" y="398"/>
                  </a:lnTo>
                  <a:lnTo>
                    <a:pt x="116" y="396"/>
                  </a:lnTo>
                  <a:lnTo>
                    <a:pt x="167" y="389"/>
                  </a:lnTo>
                  <a:lnTo>
                    <a:pt x="202" y="373"/>
                  </a:lnTo>
                  <a:lnTo>
                    <a:pt x="252" y="333"/>
                  </a:lnTo>
                  <a:lnTo>
                    <a:pt x="266" y="297"/>
                  </a:lnTo>
                  <a:lnTo>
                    <a:pt x="290" y="266"/>
                  </a:lnTo>
                  <a:lnTo>
                    <a:pt x="318" y="245"/>
                  </a:lnTo>
                  <a:lnTo>
                    <a:pt x="352" y="222"/>
                  </a:lnTo>
                  <a:lnTo>
                    <a:pt x="375" y="204"/>
                  </a:lnTo>
                  <a:lnTo>
                    <a:pt x="381" y="186"/>
                  </a:lnTo>
                  <a:lnTo>
                    <a:pt x="381" y="166"/>
                  </a:lnTo>
                  <a:lnTo>
                    <a:pt x="357" y="155"/>
                  </a:lnTo>
                  <a:lnTo>
                    <a:pt x="323" y="170"/>
                  </a:lnTo>
                  <a:lnTo>
                    <a:pt x="266" y="191"/>
                  </a:lnTo>
                  <a:lnTo>
                    <a:pt x="228" y="186"/>
                  </a:lnTo>
                  <a:lnTo>
                    <a:pt x="192" y="179"/>
                  </a:lnTo>
                  <a:lnTo>
                    <a:pt x="171" y="167"/>
                  </a:lnTo>
                  <a:lnTo>
                    <a:pt x="161" y="142"/>
                  </a:lnTo>
                  <a:lnTo>
                    <a:pt x="129" y="131"/>
                  </a:lnTo>
                  <a:lnTo>
                    <a:pt x="113" y="109"/>
                  </a:lnTo>
                  <a:lnTo>
                    <a:pt x="113" y="92"/>
                  </a:lnTo>
                  <a:lnTo>
                    <a:pt x="144" y="81"/>
                  </a:lnTo>
                  <a:lnTo>
                    <a:pt x="178" y="83"/>
                  </a:lnTo>
                  <a:lnTo>
                    <a:pt x="146" y="57"/>
                  </a:lnTo>
                  <a:lnTo>
                    <a:pt x="120" y="37"/>
                  </a:lnTo>
                  <a:lnTo>
                    <a:pt x="116" y="20"/>
                  </a:lnTo>
                  <a:lnTo>
                    <a:pt x="83" y="0"/>
                  </a:lnTo>
                  <a:lnTo>
                    <a:pt x="66" y="0"/>
                  </a:lnTo>
                  <a:lnTo>
                    <a:pt x="51" y="13"/>
                  </a:lnTo>
                  <a:close/>
                </a:path>
              </a:pathLst>
            </a:custGeom>
            <a:solidFill>
              <a:srgbClr val="FFC4B8"/>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24" name="Freeform 129"/>
            <p:cNvSpPr>
              <a:spLocks/>
            </p:cNvSpPr>
            <p:nvPr/>
          </p:nvSpPr>
          <p:spPr bwMode="auto">
            <a:xfrm>
              <a:off x="3646" y="3127"/>
              <a:ext cx="26" cy="57"/>
            </a:xfrm>
            <a:custGeom>
              <a:avLst/>
              <a:gdLst>
                <a:gd name="T0" fmla="*/ 23 w 77"/>
                <a:gd name="T1" fmla="*/ 9 h 114"/>
                <a:gd name="T2" fmla="*/ 18 w 77"/>
                <a:gd name="T3" fmla="*/ 30 h 114"/>
                <a:gd name="T4" fmla="*/ 15 w 77"/>
                <a:gd name="T5" fmla="*/ 39 h 114"/>
                <a:gd name="T6" fmla="*/ 14 w 77"/>
                <a:gd name="T7" fmla="*/ 50 h 114"/>
                <a:gd name="T8" fmla="*/ 14 w 77"/>
                <a:gd name="T9" fmla="*/ 57 h 114"/>
                <a:gd name="T10" fmla="*/ 8 w 77"/>
                <a:gd name="T11" fmla="*/ 50 h 114"/>
                <a:gd name="T12" fmla="*/ 4 w 77"/>
                <a:gd name="T13" fmla="*/ 39 h 114"/>
                <a:gd name="T14" fmla="*/ 0 w 77"/>
                <a:gd name="T15" fmla="*/ 25 h 114"/>
                <a:gd name="T16" fmla="*/ 4 w 77"/>
                <a:gd name="T17" fmla="*/ 15 h 114"/>
                <a:gd name="T18" fmla="*/ 12 w 77"/>
                <a:gd name="T19" fmla="*/ 8 h 114"/>
                <a:gd name="T20" fmla="*/ 18 w 77"/>
                <a:gd name="T21" fmla="*/ 1 h 114"/>
                <a:gd name="T22" fmla="*/ 26 w 77"/>
                <a:gd name="T23" fmla="*/ 0 h 114"/>
                <a:gd name="T24" fmla="*/ 23 w 77"/>
                <a:gd name="T25" fmla="*/ 9 h 114"/>
                <a:gd name="T26" fmla="*/ 23 w 77"/>
                <a:gd name="T27" fmla="*/ 9 h 114"/>
                <a:gd name="T28" fmla="*/ 23 w 77"/>
                <a:gd name="T29" fmla="*/ 9 h 1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7" h="114">
                  <a:moveTo>
                    <a:pt x="68" y="18"/>
                  </a:moveTo>
                  <a:lnTo>
                    <a:pt x="54" y="60"/>
                  </a:lnTo>
                  <a:lnTo>
                    <a:pt x="44" y="78"/>
                  </a:lnTo>
                  <a:lnTo>
                    <a:pt x="41" y="100"/>
                  </a:lnTo>
                  <a:lnTo>
                    <a:pt x="41" y="114"/>
                  </a:lnTo>
                  <a:lnTo>
                    <a:pt x="24" y="100"/>
                  </a:lnTo>
                  <a:lnTo>
                    <a:pt x="11" y="78"/>
                  </a:lnTo>
                  <a:lnTo>
                    <a:pt x="0" y="50"/>
                  </a:lnTo>
                  <a:lnTo>
                    <a:pt x="11" y="29"/>
                  </a:lnTo>
                  <a:lnTo>
                    <a:pt x="35" y="15"/>
                  </a:lnTo>
                  <a:lnTo>
                    <a:pt x="54" y="2"/>
                  </a:lnTo>
                  <a:lnTo>
                    <a:pt x="77" y="0"/>
                  </a:lnTo>
                  <a:lnTo>
                    <a:pt x="68" y="18"/>
                  </a:lnTo>
                  <a:close/>
                </a:path>
              </a:pathLst>
            </a:custGeom>
            <a:solidFill>
              <a:srgbClr val="FFC4B8"/>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25" name="Freeform 130"/>
            <p:cNvSpPr>
              <a:spLocks/>
            </p:cNvSpPr>
            <p:nvPr/>
          </p:nvSpPr>
          <p:spPr bwMode="auto">
            <a:xfrm>
              <a:off x="3650" y="3195"/>
              <a:ext cx="10" cy="13"/>
            </a:xfrm>
            <a:custGeom>
              <a:avLst/>
              <a:gdLst>
                <a:gd name="T0" fmla="*/ 0 w 30"/>
                <a:gd name="T1" fmla="*/ 0 h 26"/>
                <a:gd name="T2" fmla="*/ 3 w 30"/>
                <a:gd name="T3" fmla="*/ 8 h 26"/>
                <a:gd name="T4" fmla="*/ 7 w 30"/>
                <a:gd name="T5" fmla="*/ 13 h 26"/>
                <a:gd name="T6" fmla="*/ 10 w 30"/>
                <a:gd name="T7" fmla="*/ 4 h 26"/>
                <a:gd name="T8" fmla="*/ 4 w 30"/>
                <a:gd name="T9" fmla="*/ 1 h 26"/>
                <a:gd name="T10" fmla="*/ 0 w 30"/>
                <a:gd name="T11" fmla="*/ 0 h 26"/>
                <a:gd name="T12" fmla="*/ 0 w 30"/>
                <a:gd name="T13" fmla="*/ 0 h 26"/>
                <a:gd name="T14" fmla="*/ 0 w 30"/>
                <a:gd name="T15" fmla="*/ 0 h 2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0" h="26">
                  <a:moveTo>
                    <a:pt x="0" y="0"/>
                  </a:moveTo>
                  <a:lnTo>
                    <a:pt x="9" y="15"/>
                  </a:lnTo>
                  <a:lnTo>
                    <a:pt x="20" y="26"/>
                  </a:lnTo>
                  <a:lnTo>
                    <a:pt x="30" y="8"/>
                  </a:lnTo>
                  <a:lnTo>
                    <a:pt x="13" y="2"/>
                  </a:lnTo>
                  <a:lnTo>
                    <a:pt x="0" y="0"/>
                  </a:lnTo>
                  <a:close/>
                </a:path>
              </a:pathLst>
            </a:custGeom>
            <a:solidFill>
              <a:srgbClr val="FFC4B8"/>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26" name="Freeform 131"/>
            <p:cNvSpPr>
              <a:spLocks/>
            </p:cNvSpPr>
            <p:nvPr/>
          </p:nvSpPr>
          <p:spPr bwMode="auto">
            <a:xfrm>
              <a:off x="3698" y="3273"/>
              <a:ext cx="125" cy="128"/>
            </a:xfrm>
            <a:custGeom>
              <a:avLst/>
              <a:gdLst>
                <a:gd name="T0" fmla="*/ 8 w 373"/>
                <a:gd name="T1" fmla="*/ 12 h 256"/>
                <a:gd name="T2" fmla="*/ 8 w 373"/>
                <a:gd name="T3" fmla="*/ 37 h 256"/>
                <a:gd name="T4" fmla="*/ 8 w 373"/>
                <a:gd name="T5" fmla="*/ 55 h 256"/>
                <a:gd name="T6" fmla="*/ 12 w 373"/>
                <a:gd name="T7" fmla="*/ 72 h 256"/>
                <a:gd name="T8" fmla="*/ 18 w 373"/>
                <a:gd name="T9" fmla="*/ 85 h 256"/>
                <a:gd name="T10" fmla="*/ 8 w 373"/>
                <a:gd name="T11" fmla="*/ 85 h 256"/>
                <a:gd name="T12" fmla="*/ 0 w 373"/>
                <a:gd name="T13" fmla="*/ 92 h 256"/>
                <a:gd name="T14" fmla="*/ 0 w 373"/>
                <a:gd name="T15" fmla="*/ 100 h 256"/>
                <a:gd name="T16" fmla="*/ 5 w 373"/>
                <a:gd name="T17" fmla="*/ 105 h 256"/>
                <a:gd name="T18" fmla="*/ 20 w 373"/>
                <a:gd name="T19" fmla="*/ 100 h 256"/>
                <a:gd name="T20" fmla="*/ 40 w 373"/>
                <a:gd name="T21" fmla="*/ 89 h 256"/>
                <a:gd name="T22" fmla="*/ 50 w 373"/>
                <a:gd name="T23" fmla="*/ 92 h 256"/>
                <a:gd name="T24" fmla="*/ 50 w 373"/>
                <a:gd name="T25" fmla="*/ 100 h 256"/>
                <a:gd name="T26" fmla="*/ 23 w 373"/>
                <a:gd name="T27" fmla="*/ 108 h 256"/>
                <a:gd name="T28" fmla="*/ 7 w 373"/>
                <a:gd name="T29" fmla="*/ 124 h 256"/>
                <a:gd name="T30" fmla="*/ 33 w 373"/>
                <a:gd name="T31" fmla="*/ 120 h 256"/>
                <a:gd name="T32" fmla="*/ 50 w 373"/>
                <a:gd name="T33" fmla="*/ 118 h 256"/>
                <a:gd name="T34" fmla="*/ 61 w 373"/>
                <a:gd name="T35" fmla="*/ 123 h 256"/>
                <a:gd name="T36" fmla="*/ 77 w 373"/>
                <a:gd name="T37" fmla="*/ 127 h 256"/>
                <a:gd name="T38" fmla="*/ 92 w 373"/>
                <a:gd name="T39" fmla="*/ 128 h 256"/>
                <a:gd name="T40" fmla="*/ 104 w 373"/>
                <a:gd name="T41" fmla="*/ 123 h 256"/>
                <a:gd name="T42" fmla="*/ 112 w 373"/>
                <a:gd name="T43" fmla="*/ 112 h 256"/>
                <a:gd name="T44" fmla="*/ 112 w 373"/>
                <a:gd name="T45" fmla="*/ 106 h 256"/>
                <a:gd name="T46" fmla="*/ 94 w 373"/>
                <a:gd name="T47" fmla="*/ 104 h 256"/>
                <a:gd name="T48" fmla="*/ 77 w 373"/>
                <a:gd name="T49" fmla="*/ 94 h 256"/>
                <a:gd name="T50" fmla="*/ 74 w 373"/>
                <a:gd name="T51" fmla="*/ 88 h 256"/>
                <a:gd name="T52" fmla="*/ 73 w 373"/>
                <a:gd name="T53" fmla="*/ 77 h 256"/>
                <a:gd name="T54" fmla="*/ 82 w 373"/>
                <a:gd name="T55" fmla="*/ 74 h 256"/>
                <a:gd name="T56" fmla="*/ 100 w 373"/>
                <a:gd name="T57" fmla="*/ 73 h 256"/>
                <a:gd name="T58" fmla="*/ 115 w 373"/>
                <a:gd name="T59" fmla="*/ 73 h 256"/>
                <a:gd name="T60" fmla="*/ 125 w 373"/>
                <a:gd name="T61" fmla="*/ 66 h 256"/>
                <a:gd name="T62" fmla="*/ 106 w 373"/>
                <a:gd name="T63" fmla="*/ 64 h 256"/>
                <a:gd name="T64" fmla="*/ 87 w 373"/>
                <a:gd name="T65" fmla="*/ 67 h 256"/>
                <a:gd name="T66" fmla="*/ 98 w 373"/>
                <a:gd name="T67" fmla="*/ 51 h 256"/>
                <a:gd name="T68" fmla="*/ 108 w 373"/>
                <a:gd name="T69" fmla="*/ 13 h 256"/>
                <a:gd name="T70" fmla="*/ 106 w 373"/>
                <a:gd name="T71" fmla="*/ 0 h 256"/>
                <a:gd name="T72" fmla="*/ 95 w 373"/>
                <a:gd name="T73" fmla="*/ 11 h 256"/>
                <a:gd name="T74" fmla="*/ 73 w 373"/>
                <a:gd name="T75" fmla="*/ 47 h 256"/>
                <a:gd name="T76" fmla="*/ 78 w 373"/>
                <a:gd name="T77" fmla="*/ 13 h 256"/>
                <a:gd name="T78" fmla="*/ 39 w 373"/>
                <a:gd name="T79" fmla="*/ 17 h 256"/>
                <a:gd name="T80" fmla="*/ 8 w 373"/>
                <a:gd name="T81" fmla="*/ 12 h 256"/>
                <a:gd name="T82" fmla="*/ 8 w 373"/>
                <a:gd name="T83" fmla="*/ 12 h 256"/>
                <a:gd name="T84" fmla="*/ 8 w 373"/>
                <a:gd name="T85" fmla="*/ 12 h 25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73" h="256">
                  <a:moveTo>
                    <a:pt x="24" y="24"/>
                  </a:moveTo>
                  <a:lnTo>
                    <a:pt x="23" y="73"/>
                  </a:lnTo>
                  <a:lnTo>
                    <a:pt x="24" y="110"/>
                  </a:lnTo>
                  <a:lnTo>
                    <a:pt x="37" y="143"/>
                  </a:lnTo>
                  <a:lnTo>
                    <a:pt x="53" y="169"/>
                  </a:lnTo>
                  <a:lnTo>
                    <a:pt x="23" y="170"/>
                  </a:lnTo>
                  <a:lnTo>
                    <a:pt x="0" y="184"/>
                  </a:lnTo>
                  <a:lnTo>
                    <a:pt x="0" y="199"/>
                  </a:lnTo>
                  <a:lnTo>
                    <a:pt x="14" y="209"/>
                  </a:lnTo>
                  <a:lnTo>
                    <a:pt x="61" y="199"/>
                  </a:lnTo>
                  <a:lnTo>
                    <a:pt x="118" y="178"/>
                  </a:lnTo>
                  <a:lnTo>
                    <a:pt x="149" y="184"/>
                  </a:lnTo>
                  <a:lnTo>
                    <a:pt x="149" y="200"/>
                  </a:lnTo>
                  <a:lnTo>
                    <a:pt x="70" y="215"/>
                  </a:lnTo>
                  <a:lnTo>
                    <a:pt x="20" y="247"/>
                  </a:lnTo>
                  <a:lnTo>
                    <a:pt x="99" y="239"/>
                  </a:lnTo>
                  <a:lnTo>
                    <a:pt x="148" y="236"/>
                  </a:lnTo>
                  <a:lnTo>
                    <a:pt x="182" y="245"/>
                  </a:lnTo>
                  <a:lnTo>
                    <a:pt x="231" y="254"/>
                  </a:lnTo>
                  <a:lnTo>
                    <a:pt x="275" y="256"/>
                  </a:lnTo>
                  <a:lnTo>
                    <a:pt x="310" y="245"/>
                  </a:lnTo>
                  <a:lnTo>
                    <a:pt x="333" y="224"/>
                  </a:lnTo>
                  <a:lnTo>
                    <a:pt x="333" y="211"/>
                  </a:lnTo>
                  <a:lnTo>
                    <a:pt x="281" y="208"/>
                  </a:lnTo>
                  <a:lnTo>
                    <a:pt x="231" y="187"/>
                  </a:lnTo>
                  <a:lnTo>
                    <a:pt x="221" y="175"/>
                  </a:lnTo>
                  <a:lnTo>
                    <a:pt x="217" y="154"/>
                  </a:lnTo>
                  <a:lnTo>
                    <a:pt x="244" y="148"/>
                  </a:lnTo>
                  <a:lnTo>
                    <a:pt x="298" y="146"/>
                  </a:lnTo>
                  <a:lnTo>
                    <a:pt x="343" y="146"/>
                  </a:lnTo>
                  <a:lnTo>
                    <a:pt x="373" y="132"/>
                  </a:lnTo>
                  <a:lnTo>
                    <a:pt x="316" y="127"/>
                  </a:lnTo>
                  <a:lnTo>
                    <a:pt x="259" y="134"/>
                  </a:lnTo>
                  <a:lnTo>
                    <a:pt x="293" y="101"/>
                  </a:lnTo>
                  <a:lnTo>
                    <a:pt x="323" y="25"/>
                  </a:lnTo>
                  <a:lnTo>
                    <a:pt x="315" y="0"/>
                  </a:lnTo>
                  <a:lnTo>
                    <a:pt x="282" y="21"/>
                  </a:lnTo>
                  <a:lnTo>
                    <a:pt x="218" y="93"/>
                  </a:lnTo>
                  <a:lnTo>
                    <a:pt x="234" y="25"/>
                  </a:lnTo>
                  <a:lnTo>
                    <a:pt x="115" y="33"/>
                  </a:lnTo>
                  <a:lnTo>
                    <a:pt x="24" y="24"/>
                  </a:lnTo>
                  <a:close/>
                </a:path>
              </a:pathLst>
            </a:custGeom>
            <a:solidFill>
              <a:srgbClr val="FFC4B8"/>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27" name="Freeform 132"/>
            <p:cNvSpPr>
              <a:spLocks/>
            </p:cNvSpPr>
            <p:nvPr/>
          </p:nvSpPr>
          <p:spPr bwMode="auto">
            <a:xfrm>
              <a:off x="3821" y="3303"/>
              <a:ext cx="31" cy="23"/>
            </a:xfrm>
            <a:custGeom>
              <a:avLst/>
              <a:gdLst>
                <a:gd name="T0" fmla="*/ 0 w 92"/>
                <a:gd name="T1" fmla="*/ 23 h 46"/>
                <a:gd name="T2" fmla="*/ 3 w 92"/>
                <a:gd name="T3" fmla="*/ 4 h 46"/>
                <a:gd name="T4" fmla="*/ 14 w 92"/>
                <a:gd name="T5" fmla="*/ 0 h 46"/>
                <a:gd name="T6" fmla="*/ 31 w 92"/>
                <a:gd name="T7" fmla="*/ 7 h 46"/>
                <a:gd name="T8" fmla="*/ 26 w 92"/>
                <a:gd name="T9" fmla="*/ 15 h 46"/>
                <a:gd name="T10" fmla="*/ 11 w 92"/>
                <a:gd name="T11" fmla="*/ 23 h 46"/>
                <a:gd name="T12" fmla="*/ 0 w 92"/>
                <a:gd name="T13" fmla="*/ 23 h 46"/>
                <a:gd name="T14" fmla="*/ 0 w 92"/>
                <a:gd name="T15" fmla="*/ 23 h 46"/>
                <a:gd name="T16" fmla="*/ 0 w 92"/>
                <a:gd name="T17" fmla="*/ 23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2" h="46">
                  <a:moveTo>
                    <a:pt x="0" y="45"/>
                  </a:moveTo>
                  <a:lnTo>
                    <a:pt x="9" y="7"/>
                  </a:lnTo>
                  <a:lnTo>
                    <a:pt x="41" y="0"/>
                  </a:lnTo>
                  <a:lnTo>
                    <a:pt x="92" y="13"/>
                  </a:lnTo>
                  <a:lnTo>
                    <a:pt x="76" y="30"/>
                  </a:lnTo>
                  <a:lnTo>
                    <a:pt x="32" y="46"/>
                  </a:lnTo>
                  <a:lnTo>
                    <a:pt x="0" y="45"/>
                  </a:lnTo>
                  <a:close/>
                </a:path>
              </a:pathLst>
            </a:custGeom>
            <a:solidFill>
              <a:srgbClr val="FFC4B8"/>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28" name="Freeform 133"/>
            <p:cNvSpPr>
              <a:spLocks/>
            </p:cNvSpPr>
            <p:nvPr/>
          </p:nvSpPr>
          <p:spPr bwMode="auto">
            <a:xfrm>
              <a:off x="3680" y="3213"/>
              <a:ext cx="15" cy="6"/>
            </a:xfrm>
            <a:custGeom>
              <a:avLst/>
              <a:gdLst>
                <a:gd name="T0" fmla="*/ 2 w 44"/>
                <a:gd name="T1" fmla="*/ 6 h 12"/>
                <a:gd name="T2" fmla="*/ 10 w 44"/>
                <a:gd name="T3" fmla="*/ 6 h 12"/>
                <a:gd name="T4" fmla="*/ 15 w 44"/>
                <a:gd name="T5" fmla="*/ 0 h 12"/>
                <a:gd name="T6" fmla="*/ 6 w 44"/>
                <a:gd name="T7" fmla="*/ 0 h 12"/>
                <a:gd name="T8" fmla="*/ 0 w 44"/>
                <a:gd name="T9" fmla="*/ 1 h 12"/>
                <a:gd name="T10" fmla="*/ 2 w 44"/>
                <a:gd name="T11" fmla="*/ 6 h 12"/>
                <a:gd name="T12" fmla="*/ 2 w 44"/>
                <a:gd name="T13" fmla="*/ 6 h 12"/>
                <a:gd name="T14" fmla="*/ 2 w 44"/>
                <a:gd name="T15" fmla="*/ 6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12">
                  <a:moveTo>
                    <a:pt x="5" y="12"/>
                  </a:moveTo>
                  <a:lnTo>
                    <a:pt x="29" y="11"/>
                  </a:lnTo>
                  <a:lnTo>
                    <a:pt x="44" y="0"/>
                  </a:lnTo>
                  <a:lnTo>
                    <a:pt x="19" y="0"/>
                  </a:lnTo>
                  <a:lnTo>
                    <a:pt x="0" y="2"/>
                  </a:lnTo>
                  <a:lnTo>
                    <a:pt x="5" y="12"/>
                  </a:lnTo>
                  <a:close/>
                </a:path>
              </a:pathLst>
            </a:custGeom>
            <a:solidFill>
              <a:srgbClr val="B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29" name="Freeform 134"/>
            <p:cNvSpPr>
              <a:spLocks/>
            </p:cNvSpPr>
            <p:nvPr/>
          </p:nvSpPr>
          <p:spPr bwMode="auto">
            <a:xfrm>
              <a:off x="3748" y="3118"/>
              <a:ext cx="21" cy="8"/>
            </a:xfrm>
            <a:custGeom>
              <a:avLst/>
              <a:gdLst>
                <a:gd name="T0" fmla="*/ 0 w 63"/>
                <a:gd name="T1" fmla="*/ 2 h 15"/>
                <a:gd name="T2" fmla="*/ 10 w 63"/>
                <a:gd name="T3" fmla="*/ 5 h 15"/>
                <a:gd name="T4" fmla="*/ 21 w 63"/>
                <a:gd name="T5" fmla="*/ 8 h 15"/>
                <a:gd name="T6" fmla="*/ 11 w 63"/>
                <a:gd name="T7" fmla="*/ 0 h 15"/>
                <a:gd name="T8" fmla="*/ 0 w 63"/>
                <a:gd name="T9" fmla="*/ 2 h 15"/>
                <a:gd name="T10" fmla="*/ 0 w 63"/>
                <a:gd name="T11" fmla="*/ 2 h 15"/>
                <a:gd name="T12" fmla="*/ 0 w 63"/>
                <a:gd name="T13" fmla="*/ 2 h 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3" h="15">
                  <a:moveTo>
                    <a:pt x="0" y="3"/>
                  </a:moveTo>
                  <a:lnTo>
                    <a:pt x="29" y="10"/>
                  </a:lnTo>
                  <a:lnTo>
                    <a:pt x="63" y="15"/>
                  </a:lnTo>
                  <a:lnTo>
                    <a:pt x="34" y="0"/>
                  </a:lnTo>
                  <a:lnTo>
                    <a:pt x="0" y="3"/>
                  </a:lnTo>
                  <a:close/>
                </a:path>
              </a:pathLst>
            </a:custGeom>
            <a:solidFill>
              <a:srgbClr val="FFD6C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30" name="Freeform 135"/>
            <p:cNvSpPr>
              <a:spLocks/>
            </p:cNvSpPr>
            <p:nvPr/>
          </p:nvSpPr>
          <p:spPr bwMode="auto">
            <a:xfrm>
              <a:off x="3672" y="3141"/>
              <a:ext cx="11" cy="31"/>
            </a:xfrm>
            <a:custGeom>
              <a:avLst/>
              <a:gdLst>
                <a:gd name="T0" fmla="*/ 6 w 34"/>
                <a:gd name="T1" fmla="*/ 31 h 62"/>
                <a:gd name="T2" fmla="*/ 0 w 34"/>
                <a:gd name="T3" fmla="*/ 31 h 62"/>
                <a:gd name="T4" fmla="*/ 0 w 34"/>
                <a:gd name="T5" fmla="*/ 25 h 62"/>
                <a:gd name="T6" fmla="*/ 11 w 34"/>
                <a:gd name="T7" fmla="*/ 0 h 62"/>
                <a:gd name="T8" fmla="*/ 8 w 34"/>
                <a:gd name="T9" fmla="*/ 21 h 62"/>
                <a:gd name="T10" fmla="*/ 6 w 34"/>
                <a:gd name="T11" fmla="*/ 31 h 62"/>
                <a:gd name="T12" fmla="*/ 6 w 34"/>
                <a:gd name="T13" fmla="*/ 31 h 62"/>
                <a:gd name="T14" fmla="*/ 6 w 34"/>
                <a:gd name="T15" fmla="*/ 31 h 6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4" h="62">
                  <a:moveTo>
                    <a:pt x="18" y="62"/>
                  </a:moveTo>
                  <a:lnTo>
                    <a:pt x="1" y="62"/>
                  </a:lnTo>
                  <a:lnTo>
                    <a:pt x="0" y="49"/>
                  </a:lnTo>
                  <a:lnTo>
                    <a:pt x="34" y="0"/>
                  </a:lnTo>
                  <a:lnTo>
                    <a:pt x="25" y="42"/>
                  </a:lnTo>
                  <a:lnTo>
                    <a:pt x="18" y="62"/>
                  </a:lnTo>
                  <a:close/>
                </a:path>
              </a:pathLst>
            </a:custGeom>
            <a:solidFill>
              <a:srgbClr val="FFD6C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31" name="Freeform 136"/>
            <p:cNvSpPr>
              <a:spLocks/>
            </p:cNvSpPr>
            <p:nvPr/>
          </p:nvSpPr>
          <p:spPr bwMode="auto">
            <a:xfrm>
              <a:off x="3689" y="3062"/>
              <a:ext cx="27" cy="36"/>
            </a:xfrm>
            <a:custGeom>
              <a:avLst/>
              <a:gdLst>
                <a:gd name="T0" fmla="*/ 4 w 82"/>
                <a:gd name="T1" fmla="*/ 26 h 70"/>
                <a:gd name="T2" fmla="*/ 10 w 82"/>
                <a:gd name="T3" fmla="*/ 36 h 70"/>
                <a:gd name="T4" fmla="*/ 19 w 82"/>
                <a:gd name="T5" fmla="*/ 35 h 70"/>
                <a:gd name="T6" fmla="*/ 27 w 82"/>
                <a:gd name="T7" fmla="*/ 31 h 70"/>
                <a:gd name="T8" fmla="*/ 19 w 82"/>
                <a:gd name="T9" fmla="*/ 26 h 70"/>
                <a:gd name="T10" fmla="*/ 12 w 82"/>
                <a:gd name="T11" fmla="*/ 18 h 70"/>
                <a:gd name="T12" fmla="*/ 11 w 82"/>
                <a:gd name="T13" fmla="*/ 6 h 70"/>
                <a:gd name="T14" fmla="*/ 3 w 82"/>
                <a:gd name="T15" fmla="*/ 0 h 70"/>
                <a:gd name="T16" fmla="*/ 0 w 82"/>
                <a:gd name="T17" fmla="*/ 7 h 70"/>
                <a:gd name="T18" fmla="*/ 0 w 82"/>
                <a:gd name="T19" fmla="*/ 14 h 70"/>
                <a:gd name="T20" fmla="*/ 4 w 82"/>
                <a:gd name="T21" fmla="*/ 26 h 70"/>
                <a:gd name="T22" fmla="*/ 4 w 82"/>
                <a:gd name="T23" fmla="*/ 26 h 70"/>
                <a:gd name="T24" fmla="*/ 4 w 82"/>
                <a:gd name="T25" fmla="*/ 26 h 7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70">
                  <a:moveTo>
                    <a:pt x="12" y="50"/>
                  </a:moveTo>
                  <a:lnTo>
                    <a:pt x="31" y="70"/>
                  </a:lnTo>
                  <a:lnTo>
                    <a:pt x="58" y="68"/>
                  </a:lnTo>
                  <a:lnTo>
                    <a:pt x="82" y="60"/>
                  </a:lnTo>
                  <a:lnTo>
                    <a:pt x="59" y="51"/>
                  </a:lnTo>
                  <a:lnTo>
                    <a:pt x="35" y="35"/>
                  </a:lnTo>
                  <a:lnTo>
                    <a:pt x="32" y="11"/>
                  </a:lnTo>
                  <a:lnTo>
                    <a:pt x="8" y="0"/>
                  </a:lnTo>
                  <a:lnTo>
                    <a:pt x="0" y="14"/>
                  </a:lnTo>
                  <a:lnTo>
                    <a:pt x="0" y="27"/>
                  </a:lnTo>
                  <a:lnTo>
                    <a:pt x="12" y="50"/>
                  </a:lnTo>
                  <a:close/>
                </a:path>
              </a:pathLst>
            </a:custGeom>
            <a:solidFill>
              <a:srgbClr val="FFD6C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32" name="Freeform 137"/>
            <p:cNvSpPr>
              <a:spLocks/>
            </p:cNvSpPr>
            <p:nvPr/>
          </p:nvSpPr>
          <p:spPr bwMode="auto">
            <a:xfrm>
              <a:off x="3718" y="3142"/>
              <a:ext cx="70" cy="61"/>
            </a:xfrm>
            <a:custGeom>
              <a:avLst/>
              <a:gdLst>
                <a:gd name="T0" fmla="*/ 55 w 210"/>
                <a:gd name="T1" fmla="*/ 24 h 122"/>
                <a:gd name="T2" fmla="*/ 44 w 210"/>
                <a:gd name="T3" fmla="*/ 40 h 122"/>
                <a:gd name="T4" fmla="*/ 30 w 210"/>
                <a:gd name="T5" fmla="*/ 50 h 122"/>
                <a:gd name="T6" fmla="*/ 21 w 210"/>
                <a:gd name="T7" fmla="*/ 61 h 122"/>
                <a:gd name="T8" fmla="*/ 12 w 210"/>
                <a:gd name="T9" fmla="*/ 54 h 122"/>
                <a:gd name="T10" fmla="*/ 5 w 210"/>
                <a:gd name="T11" fmla="*/ 39 h 122"/>
                <a:gd name="T12" fmla="*/ 8 w 210"/>
                <a:gd name="T13" fmla="*/ 27 h 122"/>
                <a:gd name="T14" fmla="*/ 0 w 210"/>
                <a:gd name="T15" fmla="*/ 13 h 122"/>
                <a:gd name="T16" fmla="*/ 1 w 210"/>
                <a:gd name="T17" fmla="*/ 0 h 122"/>
                <a:gd name="T18" fmla="*/ 23 w 210"/>
                <a:gd name="T19" fmla="*/ 14 h 122"/>
                <a:gd name="T20" fmla="*/ 43 w 210"/>
                <a:gd name="T21" fmla="*/ 16 h 122"/>
                <a:gd name="T22" fmla="*/ 67 w 210"/>
                <a:gd name="T23" fmla="*/ 2 h 122"/>
                <a:gd name="T24" fmla="*/ 70 w 210"/>
                <a:gd name="T25" fmla="*/ 13 h 122"/>
                <a:gd name="T26" fmla="*/ 55 w 210"/>
                <a:gd name="T27" fmla="*/ 24 h 122"/>
                <a:gd name="T28" fmla="*/ 55 w 210"/>
                <a:gd name="T29" fmla="*/ 24 h 122"/>
                <a:gd name="T30" fmla="*/ 55 w 210"/>
                <a:gd name="T31" fmla="*/ 24 h 12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0" h="122">
                  <a:moveTo>
                    <a:pt x="165" y="48"/>
                  </a:moveTo>
                  <a:lnTo>
                    <a:pt x="133" y="80"/>
                  </a:lnTo>
                  <a:lnTo>
                    <a:pt x="91" y="100"/>
                  </a:lnTo>
                  <a:lnTo>
                    <a:pt x="63" y="122"/>
                  </a:lnTo>
                  <a:lnTo>
                    <a:pt x="36" y="108"/>
                  </a:lnTo>
                  <a:lnTo>
                    <a:pt x="16" y="78"/>
                  </a:lnTo>
                  <a:lnTo>
                    <a:pt x="23" y="53"/>
                  </a:lnTo>
                  <a:lnTo>
                    <a:pt x="0" y="25"/>
                  </a:lnTo>
                  <a:lnTo>
                    <a:pt x="2" y="0"/>
                  </a:lnTo>
                  <a:lnTo>
                    <a:pt x="70" y="27"/>
                  </a:lnTo>
                  <a:lnTo>
                    <a:pt x="129" y="31"/>
                  </a:lnTo>
                  <a:lnTo>
                    <a:pt x="201" y="3"/>
                  </a:lnTo>
                  <a:lnTo>
                    <a:pt x="210" y="25"/>
                  </a:lnTo>
                  <a:lnTo>
                    <a:pt x="165" y="48"/>
                  </a:lnTo>
                  <a:close/>
                </a:path>
              </a:pathLst>
            </a:custGeom>
            <a:solidFill>
              <a:srgbClr val="FFD6C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33" name="Freeform 138"/>
            <p:cNvSpPr>
              <a:spLocks/>
            </p:cNvSpPr>
            <p:nvPr/>
          </p:nvSpPr>
          <p:spPr bwMode="auto">
            <a:xfrm>
              <a:off x="3679" y="3235"/>
              <a:ext cx="43" cy="18"/>
            </a:xfrm>
            <a:custGeom>
              <a:avLst/>
              <a:gdLst>
                <a:gd name="T0" fmla="*/ 0 w 129"/>
                <a:gd name="T1" fmla="*/ 3 h 35"/>
                <a:gd name="T2" fmla="*/ 0 w 129"/>
                <a:gd name="T3" fmla="*/ 11 h 35"/>
                <a:gd name="T4" fmla="*/ 6 w 129"/>
                <a:gd name="T5" fmla="*/ 16 h 35"/>
                <a:gd name="T6" fmla="*/ 15 w 129"/>
                <a:gd name="T7" fmla="*/ 16 h 35"/>
                <a:gd name="T8" fmla="*/ 28 w 129"/>
                <a:gd name="T9" fmla="*/ 18 h 35"/>
                <a:gd name="T10" fmla="*/ 43 w 129"/>
                <a:gd name="T11" fmla="*/ 11 h 35"/>
                <a:gd name="T12" fmla="*/ 28 w 129"/>
                <a:gd name="T13" fmla="*/ 3 h 35"/>
                <a:gd name="T14" fmla="*/ 15 w 129"/>
                <a:gd name="T15" fmla="*/ 0 h 35"/>
                <a:gd name="T16" fmla="*/ 7 w 129"/>
                <a:gd name="T17" fmla="*/ 0 h 35"/>
                <a:gd name="T18" fmla="*/ 0 w 129"/>
                <a:gd name="T19" fmla="*/ 3 h 35"/>
                <a:gd name="T20" fmla="*/ 0 w 129"/>
                <a:gd name="T21" fmla="*/ 3 h 35"/>
                <a:gd name="T22" fmla="*/ 0 w 129"/>
                <a:gd name="T23" fmla="*/ 3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 h="35">
                  <a:moveTo>
                    <a:pt x="0" y="6"/>
                  </a:moveTo>
                  <a:lnTo>
                    <a:pt x="0" y="22"/>
                  </a:lnTo>
                  <a:lnTo>
                    <a:pt x="17" y="31"/>
                  </a:lnTo>
                  <a:lnTo>
                    <a:pt x="45" y="31"/>
                  </a:lnTo>
                  <a:lnTo>
                    <a:pt x="83" y="35"/>
                  </a:lnTo>
                  <a:lnTo>
                    <a:pt x="129" y="22"/>
                  </a:lnTo>
                  <a:lnTo>
                    <a:pt x="85" y="6"/>
                  </a:lnTo>
                  <a:lnTo>
                    <a:pt x="45" y="0"/>
                  </a:lnTo>
                  <a:lnTo>
                    <a:pt x="22" y="0"/>
                  </a:lnTo>
                  <a:lnTo>
                    <a:pt x="0" y="6"/>
                  </a:lnTo>
                  <a:close/>
                </a:path>
              </a:pathLst>
            </a:custGeom>
            <a:solidFill>
              <a:srgbClr val="FFD6C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34" name="Freeform 139"/>
            <p:cNvSpPr>
              <a:spLocks/>
            </p:cNvSpPr>
            <p:nvPr/>
          </p:nvSpPr>
          <p:spPr bwMode="auto">
            <a:xfrm>
              <a:off x="3651" y="3135"/>
              <a:ext cx="14" cy="35"/>
            </a:xfrm>
            <a:custGeom>
              <a:avLst/>
              <a:gdLst>
                <a:gd name="T0" fmla="*/ 14 w 41"/>
                <a:gd name="T1" fmla="*/ 0 h 68"/>
                <a:gd name="T2" fmla="*/ 1 w 41"/>
                <a:gd name="T3" fmla="*/ 12 h 68"/>
                <a:gd name="T4" fmla="*/ 0 w 41"/>
                <a:gd name="T5" fmla="*/ 26 h 68"/>
                <a:gd name="T6" fmla="*/ 5 w 41"/>
                <a:gd name="T7" fmla="*/ 35 h 68"/>
                <a:gd name="T8" fmla="*/ 12 w 41"/>
                <a:gd name="T9" fmla="*/ 18 h 68"/>
                <a:gd name="T10" fmla="*/ 14 w 41"/>
                <a:gd name="T11" fmla="*/ 0 h 68"/>
                <a:gd name="T12" fmla="*/ 14 w 41"/>
                <a:gd name="T13" fmla="*/ 0 h 68"/>
                <a:gd name="T14" fmla="*/ 14 w 41"/>
                <a:gd name="T15" fmla="*/ 0 h 6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1" h="68">
                  <a:moveTo>
                    <a:pt x="41" y="0"/>
                  </a:moveTo>
                  <a:lnTo>
                    <a:pt x="4" y="24"/>
                  </a:lnTo>
                  <a:lnTo>
                    <a:pt x="0" y="50"/>
                  </a:lnTo>
                  <a:lnTo>
                    <a:pt x="15" y="68"/>
                  </a:lnTo>
                  <a:lnTo>
                    <a:pt x="36" y="35"/>
                  </a:lnTo>
                  <a:lnTo>
                    <a:pt x="41" y="0"/>
                  </a:lnTo>
                  <a:close/>
                </a:path>
              </a:pathLst>
            </a:custGeom>
            <a:solidFill>
              <a:srgbClr val="FFD6C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35" name="Freeform 140"/>
            <p:cNvSpPr>
              <a:spLocks/>
            </p:cNvSpPr>
            <p:nvPr/>
          </p:nvSpPr>
          <p:spPr bwMode="auto">
            <a:xfrm>
              <a:off x="3711" y="3289"/>
              <a:ext cx="88" cy="104"/>
            </a:xfrm>
            <a:custGeom>
              <a:avLst/>
              <a:gdLst>
                <a:gd name="T0" fmla="*/ 1 w 264"/>
                <a:gd name="T1" fmla="*/ 11 h 207"/>
                <a:gd name="T2" fmla="*/ 1 w 264"/>
                <a:gd name="T3" fmla="*/ 25 h 207"/>
                <a:gd name="T4" fmla="*/ 1 w 264"/>
                <a:gd name="T5" fmla="*/ 42 h 207"/>
                <a:gd name="T6" fmla="*/ 12 w 264"/>
                <a:gd name="T7" fmla="*/ 61 h 207"/>
                <a:gd name="T8" fmla="*/ 3 w 264"/>
                <a:gd name="T9" fmla="*/ 77 h 207"/>
                <a:gd name="T10" fmla="*/ 33 w 264"/>
                <a:gd name="T11" fmla="*/ 65 h 207"/>
                <a:gd name="T12" fmla="*/ 46 w 264"/>
                <a:gd name="T13" fmla="*/ 79 h 207"/>
                <a:gd name="T14" fmla="*/ 39 w 264"/>
                <a:gd name="T15" fmla="*/ 88 h 207"/>
                <a:gd name="T16" fmla="*/ 10 w 264"/>
                <a:gd name="T17" fmla="*/ 98 h 207"/>
                <a:gd name="T18" fmla="*/ 52 w 264"/>
                <a:gd name="T19" fmla="*/ 99 h 207"/>
                <a:gd name="T20" fmla="*/ 74 w 264"/>
                <a:gd name="T21" fmla="*/ 104 h 207"/>
                <a:gd name="T22" fmla="*/ 88 w 264"/>
                <a:gd name="T23" fmla="*/ 97 h 207"/>
                <a:gd name="T24" fmla="*/ 62 w 264"/>
                <a:gd name="T25" fmla="*/ 82 h 207"/>
                <a:gd name="T26" fmla="*/ 46 w 264"/>
                <a:gd name="T27" fmla="*/ 63 h 207"/>
                <a:gd name="T28" fmla="*/ 67 w 264"/>
                <a:gd name="T29" fmla="*/ 54 h 207"/>
                <a:gd name="T30" fmla="*/ 81 w 264"/>
                <a:gd name="T31" fmla="*/ 31 h 207"/>
                <a:gd name="T32" fmla="*/ 87 w 264"/>
                <a:gd name="T33" fmla="*/ 1 h 207"/>
                <a:gd name="T34" fmla="*/ 74 w 264"/>
                <a:gd name="T35" fmla="*/ 21 h 207"/>
                <a:gd name="T36" fmla="*/ 54 w 264"/>
                <a:gd name="T37" fmla="*/ 44 h 207"/>
                <a:gd name="T38" fmla="*/ 54 w 264"/>
                <a:gd name="T39" fmla="*/ 6 h 207"/>
                <a:gd name="T40" fmla="*/ 20 w 264"/>
                <a:gd name="T41" fmla="*/ 5 h 207"/>
                <a:gd name="T42" fmla="*/ 0 w 264"/>
                <a:gd name="T43" fmla="*/ 0 h 207"/>
                <a:gd name="T44" fmla="*/ 1 w 264"/>
                <a:gd name="T45" fmla="*/ 11 h 207"/>
                <a:gd name="T46" fmla="*/ 1 w 264"/>
                <a:gd name="T47" fmla="*/ 11 h 207"/>
                <a:gd name="T48" fmla="*/ 1 w 264"/>
                <a:gd name="T49" fmla="*/ 11 h 20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64" h="207">
                  <a:moveTo>
                    <a:pt x="3" y="22"/>
                  </a:moveTo>
                  <a:lnTo>
                    <a:pt x="3" y="50"/>
                  </a:lnTo>
                  <a:lnTo>
                    <a:pt x="3" y="83"/>
                  </a:lnTo>
                  <a:lnTo>
                    <a:pt x="37" y="121"/>
                  </a:lnTo>
                  <a:lnTo>
                    <a:pt x="10" y="154"/>
                  </a:lnTo>
                  <a:lnTo>
                    <a:pt x="98" y="129"/>
                  </a:lnTo>
                  <a:lnTo>
                    <a:pt x="139" y="157"/>
                  </a:lnTo>
                  <a:lnTo>
                    <a:pt x="118" y="175"/>
                  </a:lnTo>
                  <a:lnTo>
                    <a:pt x="30" y="196"/>
                  </a:lnTo>
                  <a:lnTo>
                    <a:pt x="156" y="198"/>
                  </a:lnTo>
                  <a:lnTo>
                    <a:pt x="222" y="207"/>
                  </a:lnTo>
                  <a:lnTo>
                    <a:pt x="264" y="193"/>
                  </a:lnTo>
                  <a:lnTo>
                    <a:pt x="186" y="163"/>
                  </a:lnTo>
                  <a:lnTo>
                    <a:pt x="139" y="125"/>
                  </a:lnTo>
                  <a:lnTo>
                    <a:pt x="201" y="107"/>
                  </a:lnTo>
                  <a:lnTo>
                    <a:pt x="242" y="62"/>
                  </a:lnTo>
                  <a:lnTo>
                    <a:pt x="262" y="2"/>
                  </a:lnTo>
                  <a:lnTo>
                    <a:pt x="221" y="41"/>
                  </a:lnTo>
                  <a:lnTo>
                    <a:pt x="162" y="87"/>
                  </a:lnTo>
                  <a:lnTo>
                    <a:pt x="162" y="12"/>
                  </a:lnTo>
                  <a:lnTo>
                    <a:pt x="61" y="10"/>
                  </a:lnTo>
                  <a:lnTo>
                    <a:pt x="0" y="0"/>
                  </a:lnTo>
                  <a:lnTo>
                    <a:pt x="3" y="22"/>
                  </a:lnTo>
                  <a:close/>
                </a:path>
              </a:pathLst>
            </a:custGeom>
            <a:solidFill>
              <a:srgbClr val="FFD6C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36" name="Freeform 141"/>
            <p:cNvSpPr>
              <a:spLocks/>
            </p:cNvSpPr>
            <p:nvPr/>
          </p:nvSpPr>
          <p:spPr bwMode="auto">
            <a:xfrm>
              <a:off x="3702" y="3114"/>
              <a:ext cx="17" cy="52"/>
            </a:xfrm>
            <a:custGeom>
              <a:avLst/>
              <a:gdLst>
                <a:gd name="T0" fmla="*/ 17 w 53"/>
                <a:gd name="T1" fmla="*/ 9 h 103"/>
                <a:gd name="T2" fmla="*/ 10 w 53"/>
                <a:gd name="T3" fmla="*/ 23 h 103"/>
                <a:gd name="T4" fmla="*/ 8 w 53"/>
                <a:gd name="T5" fmla="*/ 41 h 103"/>
                <a:gd name="T6" fmla="*/ 5 w 53"/>
                <a:gd name="T7" fmla="*/ 52 h 103"/>
                <a:gd name="T8" fmla="*/ 0 w 53"/>
                <a:gd name="T9" fmla="*/ 32 h 103"/>
                <a:gd name="T10" fmla="*/ 1 w 53"/>
                <a:gd name="T11" fmla="*/ 17 h 103"/>
                <a:gd name="T12" fmla="*/ 4 w 53"/>
                <a:gd name="T13" fmla="*/ 5 h 103"/>
                <a:gd name="T14" fmla="*/ 9 w 53"/>
                <a:gd name="T15" fmla="*/ 0 h 103"/>
                <a:gd name="T16" fmla="*/ 17 w 53"/>
                <a:gd name="T17" fmla="*/ 9 h 103"/>
                <a:gd name="T18" fmla="*/ 17 w 53"/>
                <a:gd name="T19" fmla="*/ 9 h 103"/>
                <a:gd name="T20" fmla="*/ 17 w 53"/>
                <a:gd name="T21" fmla="*/ 9 h 10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3" h="103">
                  <a:moveTo>
                    <a:pt x="53" y="17"/>
                  </a:moveTo>
                  <a:lnTo>
                    <a:pt x="30" y="45"/>
                  </a:lnTo>
                  <a:lnTo>
                    <a:pt x="26" y="81"/>
                  </a:lnTo>
                  <a:lnTo>
                    <a:pt x="16" y="103"/>
                  </a:lnTo>
                  <a:lnTo>
                    <a:pt x="0" y="63"/>
                  </a:lnTo>
                  <a:lnTo>
                    <a:pt x="4" y="34"/>
                  </a:lnTo>
                  <a:lnTo>
                    <a:pt x="14" y="9"/>
                  </a:lnTo>
                  <a:lnTo>
                    <a:pt x="27" y="0"/>
                  </a:lnTo>
                  <a:lnTo>
                    <a:pt x="53" y="17"/>
                  </a:lnTo>
                  <a:close/>
                </a:path>
              </a:pathLst>
            </a:custGeom>
            <a:solidFill>
              <a:srgbClr val="FFB5A8"/>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37" name="Freeform 142"/>
            <p:cNvSpPr>
              <a:spLocks/>
            </p:cNvSpPr>
            <p:nvPr/>
          </p:nvSpPr>
          <p:spPr bwMode="auto">
            <a:xfrm>
              <a:off x="3727" y="3020"/>
              <a:ext cx="22" cy="62"/>
            </a:xfrm>
            <a:custGeom>
              <a:avLst/>
              <a:gdLst>
                <a:gd name="T0" fmla="*/ 0 w 65"/>
                <a:gd name="T1" fmla="*/ 30 h 122"/>
                <a:gd name="T2" fmla="*/ 2 w 65"/>
                <a:gd name="T3" fmla="*/ 47 h 122"/>
                <a:gd name="T4" fmla="*/ 16 w 65"/>
                <a:gd name="T5" fmla="*/ 62 h 122"/>
                <a:gd name="T6" fmla="*/ 13 w 65"/>
                <a:gd name="T7" fmla="*/ 43 h 122"/>
                <a:gd name="T8" fmla="*/ 22 w 65"/>
                <a:gd name="T9" fmla="*/ 52 h 122"/>
                <a:gd name="T10" fmla="*/ 19 w 65"/>
                <a:gd name="T11" fmla="*/ 30 h 122"/>
                <a:gd name="T12" fmla="*/ 17 w 65"/>
                <a:gd name="T13" fmla="*/ 14 h 122"/>
                <a:gd name="T14" fmla="*/ 10 w 65"/>
                <a:gd name="T15" fmla="*/ 25 h 122"/>
                <a:gd name="T16" fmla="*/ 9 w 65"/>
                <a:gd name="T17" fmla="*/ 0 h 122"/>
                <a:gd name="T18" fmla="*/ 2 w 65"/>
                <a:gd name="T19" fmla="*/ 10 h 122"/>
                <a:gd name="T20" fmla="*/ 0 w 65"/>
                <a:gd name="T21" fmla="*/ 30 h 122"/>
                <a:gd name="T22" fmla="*/ 0 w 65"/>
                <a:gd name="T23" fmla="*/ 30 h 122"/>
                <a:gd name="T24" fmla="*/ 0 w 65"/>
                <a:gd name="T25" fmla="*/ 30 h 1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5" h="122">
                  <a:moveTo>
                    <a:pt x="0" y="60"/>
                  </a:moveTo>
                  <a:lnTo>
                    <a:pt x="7" y="92"/>
                  </a:lnTo>
                  <a:lnTo>
                    <a:pt x="46" y="122"/>
                  </a:lnTo>
                  <a:lnTo>
                    <a:pt x="38" y="84"/>
                  </a:lnTo>
                  <a:lnTo>
                    <a:pt x="65" y="102"/>
                  </a:lnTo>
                  <a:lnTo>
                    <a:pt x="56" y="60"/>
                  </a:lnTo>
                  <a:lnTo>
                    <a:pt x="49" y="28"/>
                  </a:lnTo>
                  <a:lnTo>
                    <a:pt x="29" y="49"/>
                  </a:lnTo>
                  <a:lnTo>
                    <a:pt x="27" y="0"/>
                  </a:lnTo>
                  <a:lnTo>
                    <a:pt x="7" y="19"/>
                  </a:lnTo>
                  <a:lnTo>
                    <a:pt x="0" y="60"/>
                  </a:lnTo>
                  <a:close/>
                </a:path>
              </a:pathLst>
            </a:custGeom>
            <a:solidFill>
              <a:srgbClr val="FFA64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38" name="Freeform 143"/>
            <p:cNvSpPr>
              <a:spLocks/>
            </p:cNvSpPr>
            <p:nvPr/>
          </p:nvSpPr>
          <p:spPr bwMode="auto">
            <a:xfrm>
              <a:off x="3751" y="3042"/>
              <a:ext cx="24" cy="44"/>
            </a:xfrm>
            <a:custGeom>
              <a:avLst/>
              <a:gdLst>
                <a:gd name="T0" fmla="*/ 2 w 74"/>
                <a:gd name="T1" fmla="*/ 10 h 88"/>
                <a:gd name="T2" fmla="*/ 6 w 74"/>
                <a:gd name="T3" fmla="*/ 30 h 88"/>
                <a:gd name="T4" fmla="*/ 14 w 74"/>
                <a:gd name="T5" fmla="*/ 41 h 88"/>
                <a:gd name="T6" fmla="*/ 14 w 74"/>
                <a:gd name="T7" fmla="*/ 16 h 88"/>
                <a:gd name="T8" fmla="*/ 24 w 74"/>
                <a:gd name="T9" fmla="*/ 44 h 88"/>
                <a:gd name="T10" fmla="*/ 24 w 74"/>
                <a:gd name="T11" fmla="*/ 26 h 88"/>
                <a:gd name="T12" fmla="*/ 13 w 74"/>
                <a:gd name="T13" fmla="*/ 2 h 88"/>
                <a:gd name="T14" fmla="*/ 9 w 74"/>
                <a:gd name="T15" fmla="*/ 14 h 88"/>
                <a:gd name="T16" fmla="*/ 0 w 74"/>
                <a:gd name="T17" fmla="*/ 0 h 88"/>
                <a:gd name="T18" fmla="*/ 2 w 74"/>
                <a:gd name="T19" fmla="*/ 10 h 88"/>
                <a:gd name="T20" fmla="*/ 2 w 74"/>
                <a:gd name="T21" fmla="*/ 10 h 88"/>
                <a:gd name="T22" fmla="*/ 2 w 74"/>
                <a:gd name="T23" fmla="*/ 10 h 8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4" h="88">
                  <a:moveTo>
                    <a:pt x="6" y="20"/>
                  </a:moveTo>
                  <a:lnTo>
                    <a:pt x="17" y="60"/>
                  </a:lnTo>
                  <a:lnTo>
                    <a:pt x="44" y="82"/>
                  </a:lnTo>
                  <a:lnTo>
                    <a:pt x="42" y="32"/>
                  </a:lnTo>
                  <a:lnTo>
                    <a:pt x="74" y="88"/>
                  </a:lnTo>
                  <a:lnTo>
                    <a:pt x="74" y="52"/>
                  </a:lnTo>
                  <a:lnTo>
                    <a:pt x="39" y="3"/>
                  </a:lnTo>
                  <a:lnTo>
                    <a:pt x="27" y="28"/>
                  </a:lnTo>
                  <a:lnTo>
                    <a:pt x="0" y="0"/>
                  </a:lnTo>
                  <a:lnTo>
                    <a:pt x="6" y="20"/>
                  </a:lnTo>
                  <a:close/>
                </a:path>
              </a:pathLst>
            </a:custGeom>
            <a:solidFill>
              <a:srgbClr val="FFA64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39" name="Freeform 144"/>
            <p:cNvSpPr>
              <a:spLocks/>
            </p:cNvSpPr>
            <p:nvPr/>
          </p:nvSpPr>
          <p:spPr bwMode="auto">
            <a:xfrm>
              <a:off x="3669" y="3010"/>
              <a:ext cx="35" cy="33"/>
            </a:xfrm>
            <a:custGeom>
              <a:avLst/>
              <a:gdLst>
                <a:gd name="T0" fmla="*/ 23 w 106"/>
                <a:gd name="T1" fmla="*/ 12 h 65"/>
                <a:gd name="T2" fmla="*/ 3 w 106"/>
                <a:gd name="T3" fmla="*/ 33 h 65"/>
                <a:gd name="T4" fmla="*/ 12 w 106"/>
                <a:gd name="T5" fmla="*/ 17 h 65"/>
                <a:gd name="T6" fmla="*/ 0 w 106"/>
                <a:gd name="T7" fmla="*/ 26 h 65"/>
                <a:gd name="T8" fmla="*/ 10 w 106"/>
                <a:gd name="T9" fmla="*/ 10 h 65"/>
                <a:gd name="T10" fmla="*/ 35 w 106"/>
                <a:gd name="T11" fmla="*/ 0 h 65"/>
                <a:gd name="T12" fmla="*/ 23 w 106"/>
                <a:gd name="T13" fmla="*/ 12 h 65"/>
                <a:gd name="T14" fmla="*/ 23 w 106"/>
                <a:gd name="T15" fmla="*/ 12 h 65"/>
                <a:gd name="T16" fmla="*/ 23 w 106"/>
                <a:gd name="T17" fmla="*/ 12 h 6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65">
                  <a:moveTo>
                    <a:pt x="71" y="23"/>
                  </a:moveTo>
                  <a:lnTo>
                    <a:pt x="10" y="65"/>
                  </a:lnTo>
                  <a:lnTo>
                    <a:pt x="35" y="34"/>
                  </a:lnTo>
                  <a:lnTo>
                    <a:pt x="0" y="51"/>
                  </a:lnTo>
                  <a:lnTo>
                    <a:pt x="30" y="19"/>
                  </a:lnTo>
                  <a:lnTo>
                    <a:pt x="106" y="0"/>
                  </a:lnTo>
                  <a:lnTo>
                    <a:pt x="71" y="23"/>
                  </a:lnTo>
                  <a:close/>
                </a:path>
              </a:pathLst>
            </a:custGeom>
            <a:solidFill>
              <a:srgbClr val="FFA64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40" name="Freeform 145"/>
            <p:cNvSpPr>
              <a:spLocks/>
            </p:cNvSpPr>
            <p:nvPr/>
          </p:nvSpPr>
          <p:spPr bwMode="auto">
            <a:xfrm>
              <a:off x="3837" y="3012"/>
              <a:ext cx="53" cy="29"/>
            </a:xfrm>
            <a:custGeom>
              <a:avLst/>
              <a:gdLst>
                <a:gd name="T0" fmla="*/ 13 w 158"/>
                <a:gd name="T1" fmla="*/ 10 h 57"/>
                <a:gd name="T2" fmla="*/ 32 w 158"/>
                <a:gd name="T3" fmla="*/ 7 h 57"/>
                <a:gd name="T4" fmla="*/ 53 w 158"/>
                <a:gd name="T5" fmla="*/ 0 h 57"/>
                <a:gd name="T6" fmla="*/ 24 w 158"/>
                <a:gd name="T7" fmla="*/ 16 h 57"/>
                <a:gd name="T8" fmla="*/ 41 w 158"/>
                <a:gd name="T9" fmla="*/ 16 h 57"/>
                <a:gd name="T10" fmla="*/ 24 w 158"/>
                <a:gd name="T11" fmla="*/ 29 h 57"/>
                <a:gd name="T12" fmla="*/ 12 w 158"/>
                <a:gd name="T13" fmla="*/ 17 h 57"/>
                <a:gd name="T14" fmla="*/ 0 w 158"/>
                <a:gd name="T15" fmla="*/ 7 h 57"/>
                <a:gd name="T16" fmla="*/ 13 w 158"/>
                <a:gd name="T17" fmla="*/ 10 h 57"/>
                <a:gd name="T18" fmla="*/ 13 w 158"/>
                <a:gd name="T19" fmla="*/ 10 h 57"/>
                <a:gd name="T20" fmla="*/ 13 w 158"/>
                <a:gd name="T21" fmla="*/ 10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8" h="57">
                  <a:moveTo>
                    <a:pt x="38" y="19"/>
                  </a:moveTo>
                  <a:lnTo>
                    <a:pt x="96" y="13"/>
                  </a:lnTo>
                  <a:lnTo>
                    <a:pt x="158" y="0"/>
                  </a:lnTo>
                  <a:lnTo>
                    <a:pt x="72" y="32"/>
                  </a:lnTo>
                  <a:lnTo>
                    <a:pt x="123" y="32"/>
                  </a:lnTo>
                  <a:lnTo>
                    <a:pt x="72" y="57"/>
                  </a:lnTo>
                  <a:lnTo>
                    <a:pt x="35" y="34"/>
                  </a:lnTo>
                  <a:lnTo>
                    <a:pt x="0" y="13"/>
                  </a:lnTo>
                  <a:lnTo>
                    <a:pt x="38" y="19"/>
                  </a:lnTo>
                  <a:close/>
                </a:path>
              </a:pathLst>
            </a:custGeom>
            <a:solidFill>
              <a:srgbClr val="FFA64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41" name="Freeform 146"/>
            <p:cNvSpPr>
              <a:spLocks/>
            </p:cNvSpPr>
            <p:nvPr/>
          </p:nvSpPr>
          <p:spPr bwMode="auto">
            <a:xfrm>
              <a:off x="3826" y="3033"/>
              <a:ext cx="25" cy="13"/>
            </a:xfrm>
            <a:custGeom>
              <a:avLst/>
              <a:gdLst>
                <a:gd name="T0" fmla="*/ 0 w 74"/>
                <a:gd name="T1" fmla="*/ 4 h 25"/>
                <a:gd name="T2" fmla="*/ 10 w 74"/>
                <a:gd name="T3" fmla="*/ 13 h 25"/>
                <a:gd name="T4" fmla="*/ 25 w 74"/>
                <a:gd name="T5" fmla="*/ 11 h 25"/>
                <a:gd name="T6" fmla="*/ 10 w 74"/>
                <a:gd name="T7" fmla="*/ 0 h 25"/>
                <a:gd name="T8" fmla="*/ 0 w 74"/>
                <a:gd name="T9" fmla="*/ 4 h 25"/>
                <a:gd name="T10" fmla="*/ 0 w 74"/>
                <a:gd name="T11" fmla="*/ 4 h 25"/>
                <a:gd name="T12" fmla="*/ 0 w 74"/>
                <a:gd name="T13" fmla="*/ 4 h 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4" h="25">
                  <a:moveTo>
                    <a:pt x="0" y="8"/>
                  </a:moveTo>
                  <a:lnTo>
                    <a:pt x="30" y="25"/>
                  </a:lnTo>
                  <a:lnTo>
                    <a:pt x="74" y="21"/>
                  </a:lnTo>
                  <a:lnTo>
                    <a:pt x="30" y="0"/>
                  </a:lnTo>
                  <a:lnTo>
                    <a:pt x="0" y="8"/>
                  </a:lnTo>
                  <a:close/>
                </a:path>
              </a:pathLst>
            </a:custGeom>
            <a:solidFill>
              <a:srgbClr val="FFA64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42" name="Freeform 147"/>
            <p:cNvSpPr>
              <a:spLocks/>
            </p:cNvSpPr>
            <p:nvPr/>
          </p:nvSpPr>
          <p:spPr bwMode="auto">
            <a:xfrm>
              <a:off x="3672" y="2907"/>
              <a:ext cx="27" cy="51"/>
            </a:xfrm>
            <a:custGeom>
              <a:avLst/>
              <a:gdLst>
                <a:gd name="T0" fmla="*/ 15 w 82"/>
                <a:gd name="T1" fmla="*/ 0 h 102"/>
                <a:gd name="T2" fmla="*/ 7 w 82"/>
                <a:gd name="T3" fmla="*/ 6 h 102"/>
                <a:gd name="T4" fmla="*/ 5 w 82"/>
                <a:gd name="T5" fmla="*/ 21 h 102"/>
                <a:gd name="T6" fmla="*/ 0 w 82"/>
                <a:gd name="T7" fmla="*/ 28 h 102"/>
                <a:gd name="T8" fmla="*/ 8 w 82"/>
                <a:gd name="T9" fmla="*/ 51 h 102"/>
                <a:gd name="T10" fmla="*/ 6 w 82"/>
                <a:gd name="T11" fmla="*/ 29 h 102"/>
                <a:gd name="T12" fmla="*/ 14 w 82"/>
                <a:gd name="T13" fmla="*/ 21 h 102"/>
                <a:gd name="T14" fmla="*/ 13 w 82"/>
                <a:gd name="T15" fmla="*/ 9 h 102"/>
                <a:gd name="T16" fmla="*/ 27 w 82"/>
                <a:gd name="T17" fmla="*/ 2 h 102"/>
                <a:gd name="T18" fmla="*/ 15 w 82"/>
                <a:gd name="T19" fmla="*/ 0 h 102"/>
                <a:gd name="T20" fmla="*/ 15 w 82"/>
                <a:gd name="T21" fmla="*/ 0 h 102"/>
                <a:gd name="T22" fmla="*/ 15 w 82"/>
                <a:gd name="T23" fmla="*/ 0 h 1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2" h="102">
                  <a:moveTo>
                    <a:pt x="47" y="0"/>
                  </a:moveTo>
                  <a:lnTo>
                    <a:pt x="20" y="11"/>
                  </a:lnTo>
                  <a:lnTo>
                    <a:pt x="14" y="41"/>
                  </a:lnTo>
                  <a:lnTo>
                    <a:pt x="0" y="56"/>
                  </a:lnTo>
                  <a:lnTo>
                    <a:pt x="25" y="102"/>
                  </a:lnTo>
                  <a:lnTo>
                    <a:pt x="17" y="58"/>
                  </a:lnTo>
                  <a:lnTo>
                    <a:pt x="44" y="41"/>
                  </a:lnTo>
                  <a:lnTo>
                    <a:pt x="38" y="17"/>
                  </a:lnTo>
                  <a:lnTo>
                    <a:pt x="82" y="4"/>
                  </a:lnTo>
                  <a:lnTo>
                    <a:pt x="47" y="0"/>
                  </a:lnTo>
                  <a:close/>
                </a:path>
              </a:pathLst>
            </a:custGeom>
            <a:solidFill>
              <a:srgbClr val="E57F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43" name="Freeform 148"/>
            <p:cNvSpPr>
              <a:spLocks/>
            </p:cNvSpPr>
            <p:nvPr/>
          </p:nvSpPr>
          <p:spPr bwMode="auto">
            <a:xfrm>
              <a:off x="3678" y="3608"/>
              <a:ext cx="125" cy="217"/>
            </a:xfrm>
            <a:custGeom>
              <a:avLst/>
              <a:gdLst>
                <a:gd name="T0" fmla="*/ 5 w 376"/>
                <a:gd name="T1" fmla="*/ 38 h 434"/>
                <a:gd name="T2" fmla="*/ 0 w 376"/>
                <a:gd name="T3" fmla="*/ 43 h 434"/>
                <a:gd name="T4" fmla="*/ 2 w 376"/>
                <a:gd name="T5" fmla="*/ 52 h 434"/>
                <a:gd name="T6" fmla="*/ 15 w 376"/>
                <a:gd name="T7" fmla="*/ 68 h 434"/>
                <a:gd name="T8" fmla="*/ 39 w 376"/>
                <a:gd name="T9" fmla="*/ 107 h 434"/>
                <a:gd name="T10" fmla="*/ 58 w 376"/>
                <a:gd name="T11" fmla="*/ 140 h 434"/>
                <a:gd name="T12" fmla="*/ 72 w 376"/>
                <a:gd name="T13" fmla="*/ 163 h 434"/>
                <a:gd name="T14" fmla="*/ 98 w 376"/>
                <a:gd name="T15" fmla="*/ 189 h 434"/>
                <a:gd name="T16" fmla="*/ 125 w 376"/>
                <a:gd name="T17" fmla="*/ 217 h 434"/>
                <a:gd name="T18" fmla="*/ 120 w 376"/>
                <a:gd name="T19" fmla="*/ 175 h 434"/>
                <a:gd name="T20" fmla="*/ 116 w 376"/>
                <a:gd name="T21" fmla="*/ 159 h 434"/>
                <a:gd name="T22" fmla="*/ 99 w 376"/>
                <a:gd name="T23" fmla="*/ 139 h 434"/>
                <a:gd name="T24" fmla="*/ 92 w 376"/>
                <a:gd name="T25" fmla="*/ 117 h 434"/>
                <a:gd name="T26" fmla="*/ 88 w 376"/>
                <a:gd name="T27" fmla="*/ 94 h 434"/>
                <a:gd name="T28" fmla="*/ 66 w 376"/>
                <a:gd name="T29" fmla="*/ 64 h 434"/>
                <a:gd name="T30" fmla="*/ 44 w 376"/>
                <a:gd name="T31" fmla="*/ 41 h 434"/>
                <a:gd name="T32" fmla="*/ 31 w 376"/>
                <a:gd name="T33" fmla="*/ 28 h 434"/>
                <a:gd name="T34" fmla="*/ 28 w 376"/>
                <a:gd name="T35" fmla="*/ 13 h 434"/>
                <a:gd name="T36" fmla="*/ 24 w 376"/>
                <a:gd name="T37" fmla="*/ 0 h 434"/>
                <a:gd name="T38" fmla="*/ 14 w 376"/>
                <a:gd name="T39" fmla="*/ 12 h 434"/>
                <a:gd name="T40" fmla="*/ 13 w 376"/>
                <a:gd name="T41" fmla="*/ 25 h 434"/>
                <a:gd name="T42" fmla="*/ 5 w 376"/>
                <a:gd name="T43" fmla="*/ 38 h 434"/>
                <a:gd name="T44" fmla="*/ 5 w 376"/>
                <a:gd name="T45" fmla="*/ 38 h 434"/>
                <a:gd name="T46" fmla="*/ 5 w 376"/>
                <a:gd name="T47" fmla="*/ 38 h 4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76" h="434">
                  <a:moveTo>
                    <a:pt x="16" y="75"/>
                  </a:moveTo>
                  <a:lnTo>
                    <a:pt x="0" y="86"/>
                  </a:lnTo>
                  <a:lnTo>
                    <a:pt x="6" y="104"/>
                  </a:lnTo>
                  <a:lnTo>
                    <a:pt x="46" y="135"/>
                  </a:lnTo>
                  <a:lnTo>
                    <a:pt x="116" y="213"/>
                  </a:lnTo>
                  <a:lnTo>
                    <a:pt x="175" y="280"/>
                  </a:lnTo>
                  <a:lnTo>
                    <a:pt x="218" y="325"/>
                  </a:lnTo>
                  <a:lnTo>
                    <a:pt x="296" y="378"/>
                  </a:lnTo>
                  <a:lnTo>
                    <a:pt x="376" y="434"/>
                  </a:lnTo>
                  <a:lnTo>
                    <a:pt x="362" y="350"/>
                  </a:lnTo>
                  <a:lnTo>
                    <a:pt x="349" y="318"/>
                  </a:lnTo>
                  <a:lnTo>
                    <a:pt x="299" y="278"/>
                  </a:lnTo>
                  <a:lnTo>
                    <a:pt x="277" y="234"/>
                  </a:lnTo>
                  <a:lnTo>
                    <a:pt x="264" y="187"/>
                  </a:lnTo>
                  <a:lnTo>
                    <a:pt x="199" y="128"/>
                  </a:lnTo>
                  <a:lnTo>
                    <a:pt x="131" y="81"/>
                  </a:lnTo>
                  <a:lnTo>
                    <a:pt x="94" y="56"/>
                  </a:lnTo>
                  <a:lnTo>
                    <a:pt x="83" y="25"/>
                  </a:lnTo>
                  <a:lnTo>
                    <a:pt x="73" y="0"/>
                  </a:lnTo>
                  <a:lnTo>
                    <a:pt x="43" y="24"/>
                  </a:lnTo>
                  <a:lnTo>
                    <a:pt x="39" y="50"/>
                  </a:lnTo>
                  <a:lnTo>
                    <a:pt x="16" y="75"/>
                  </a:lnTo>
                  <a:close/>
                </a:path>
              </a:pathLst>
            </a:custGeom>
            <a:solidFill>
              <a:srgbClr val="FFB5A8"/>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44" name="Freeform 149"/>
            <p:cNvSpPr>
              <a:spLocks/>
            </p:cNvSpPr>
            <p:nvPr/>
          </p:nvSpPr>
          <p:spPr bwMode="auto">
            <a:xfrm>
              <a:off x="3831" y="3171"/>
              <a:ext cx="14" cy="18"/>
            </a:xfrm>
            <a:custGeom>
              <a:avLst/>
              <a:gdLst>
                <a:gd name="T0" fmla="*/ 0 w 43"/>
                <a:gd name="T1" fmla="*/ 12 h 38"/>
                <a:gd name="T2" fmla="*/ 2 w 43"/>
                <a:gd name="T3" fmla="*/ 17 h 38"/>
                <a:gd name="T4" fmla="*/ 8 w 43"/>
                <a:gd name="T5" fmla="*/ 18 h 38"/>
                <a:gd name="T6" fmla="*/ 14 w 43"/>
                <a:gd name="T7" fmla="*/ 17 h 38"/>
                <a:gd name="T8" fmla="*/ 13 w 43"/>
                <a:gd name="T9" fmla="*/ 11 h 38"/>
                <a:gd name="T10" fmla="*/ 12 w 43"/>
                <a:gd name="T11" fmla="*/ 7 h 38"/>
                <a:gd name="T12" fmla="*/ 8 w 43"/>
                <a:gd name="T13" fmla="*/ 5 h 38"/>
                <a:gd name="T14" fmla="*/ 7 w 43"/>
                <a:gd name="T15" fmla="*/ 0 h 38"/>
                <a:gd name="T16" fmla="*/ 4 w 43"/>
                <a:gd name="T17" fmla="*/ 5 h 38"/>
                <a:gd name="T18" fmla="*/ 2 w 43"/>
                <a:gd name="T19" fmla="*/ 9 h 38"/>
                <a:gd name="T20" fmla="*/ 0 w 43"/>
                <a:gd name="T21" fmla="*/ 12 h 38"/>
                <a:gd name="T22" fmla="*/ 0 w 43"/>
                <a:gd name="T23" fmla="*/ 12 h 38"/>
                <a:gd name="T24" fmla="*/ 0 w 43"/>
                <a:gd name="T25" fmla="*/ 12 h 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3" h="38">
                  <a:moveTo>
                    <a:pt x="0" y="26"/>
                  </a:moveTo>
                  <a:lnTo>
                    <a:pt x="6" y="35"/>
                  </a:lnTo>
                  <a:lnTo>
                    <a:pt x="24" y="38"/>
                  </a:lnTo>
                  <a:lnTo>
                    <a:pt x="43" y="36"/>
                  </a:lnTo>
                  <a:lnTo>
                    <a:pt x="41" y="23"/>
                  </a:lnTo>
                  <a:lnTo>
                    <a:pt x="36" y="15"/>
                  </a:lnTo>
                  <a:lnTo>
                    <a:pt x="26" y="11"/>
                  </a:lnTo>
                  <a:lnTo>
                    <a:pt x="23" y="0"/>
                  </a:lnTo>
                  <a:lnTo>
                    <a:pt x="13" y="10"/>
                  </a:lnTo>
                  <a:lnTo>
                    <a:pt x="5" y="19"/>
                  </a:lnTo>
                  <a:lnTo>
                    <a:pt x="0" y="26"/>
                  </a:lnTo>
                  <a:close/>
                </a:path>
              </a:pathLst>
            </a:custGeom>
            <a:solidFill>
              <a:srgbClr val="F59E9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45" name="Freeform 150"/>
            <p:cNvSpPr>
              <a:spLocks/>
            </p:cNvSpPr>
            <p:nvPr/>
          </p:nvSpPr>
          <p:spPr bwMode="auto">
            <a:xfrm>
              <a:off x="3846" y="3154"/>
              <a:ext cx="24" cy="31"/>
            </a:xfrm>
            <a:custGeom>
              <a:avLst/>
              <a:gdLst>
                <a:gd name="T0" fmla="*/ 0 w 70"/>
                <a:gd name="T1" fmla="*/ 25 h 62"/>
                <a:gd name="T2" fmla="*/ 9 w 70"/>
                <a:gd name="T3" fmla="*/ 20 h 62"/>
                <a:gd name="T4" fmla="*/ 10 w 70"/>
                <a:gd name="T5" fmla="*/ 9 h 62"/>
                <a:gd name="T6" fmla="*/ 11 w 70"/>
                <a:gd name="T7" fmla="*/ 0 h 62"/>
                <a:gd name="T8" fmla="*/ 24 w 70"/>
                <a:gd name="T9" fmla="*/ 0 h 62"/>
                <a:gd name="T10" fmla="*/ 22 w 70"/>
                <a:gd name="T11" fmla="*/ 10 h 62"/>
                <a:gd name="T12" fmla="*/ 17 w 70"/>
                <a:gd name="T13" fmla="*/ 17 h 62"/>
                <a:gd name="T14" fmla="*/ 13 w 70"/>
                <a:gd name="T15" fmla="*/ 20 h 62"/>
                <a:gd name="T16" fmla="*/ 6 w 70"/>
                <a:gd name="T17" fmla="*/ 26 h 62"/>
                <a:gd name="T18" fmla="*/ 2 w 70"/>
                <a:gd name="T19" fmla="*/ 31 h 62"/>
                <a:gd name="T20" fmla="*/ 0 w 70"/>
                <a:gd name="T21" fmla="*/ 25 h 62"/>
                <a:gd name="T22" fmla="*/ 0 w 70"/>
                <a:gd name="T23" fmla="*/ 25 h 62"/>
                <a:gd name="T24" fmla="*/ 0 w 70"/>
                <a:gd name="T25" fmla="*/ 25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0" h="62">
                  <a:moveTo>
                    <a:pt x="0" y="50"/>
                  </a:moveTo>
                  <a:lnTo>
                    <a:pt x="25" y="40"/>
                  </a:lnTo>
                  <a:lnTo>
                    <a:pt x="28" y="18"/>
                  </a:lnTo>
                  <a:lnTo>
                    <a:pt x="32" y="0"/>
                  </a:lnTo>
                  <a:lnTo>
                    <a:pt x="70" y="0"/>
                  </a:lnTo>
                  <a:lnTo>
                    <a:pt x="63" y="19"/>
                  </a:lnTo>
                  <a:lnTo>
                    <a:pt x="51" y="34"/>
                  </a:lnTo>
                  <a:lnTo>
                    <a:pt x="38" y="40"/>
                  </a:lnTo>
                  <a:lnTo>
                    <a:pt x="17" y="52"/>
                  </a:lnTo>
                  <a:lnTo>
                    <a:pt x="7" y="62"/>
                  </a:lnTo>
                  <a:lnTo>
                    <a:pt x="0" y="50"/>
                  </a:lnTo>
                  <a:close/>
                </a:path>
              </a:pathLst>
            </a:custGeom>
            <a:solidFill>
              <a:srgbClr val="FFB5A8"/>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46" name="Freeform 151"/>
            <p:cNvSpPr>
              <a:spLocks/>
            </p:cNvSpPr>
            <p:nvPr/>
          </p:nvSpPr>
          <p:spPr bwMode="auto">
            <a:xfrm>
              <a:off x="3841" y="3215"/>
              <a:ext cx="9" cy="6"/>
            </a:xfrm>
            <a:custGeom>
              <a:avLst/>
              <a:gdLst>
                <a:gd name="T0" fmla="*/ 0 w 27"/>
                <a:gd name="T1" fmla="*/ 0 h 11"/>
                <a:gd name="T2" fmla="*/ 0 w 27"/>
                <a:gd name="T3" fmla="*/ 6 h 11"/>
                <a:gd name="T4" fmla="*/ 7 w 27"/>
                <a:gd name="T5" fmla="*/ 6 h 11"/>
                <a:gd name="T6" fmla="*/ 9 w 27"/>
                <a:gd name="T7" fmla="*/ 0 h 11"/>
                <a:gd name="T8" fmla="*/ 0 w 27"/>
                <a:gd name="T9" fmla="*/ 0 h 11"/>
                <a:gd name="T10" fmla="*/ 0 w 27"/>
                <a:gd name="T11" fmla="*/ 0 h 11"/>
                <a:gd name="T12" fmla="*/ 0 w 27"/>
                <a:gd name="T13" fmla="*/ 0 h 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11">
                  <a:moveTo>
                    <a:pt x="1" y="0"/>
                  </a:moveTo>
                  <a:lnTo>
                    <a:pt x="0" y="11"/>
                  </a:lnTo>
                  <a:lnTo>
                    <a:pt x="22" y="11"/>
                  </a:lnTo>
                  <a:lnTo>
                    <a:pt x="27" y="0"/>
                  </a:lnTo>
                  <a:lnTo>
                    <a:pt x="1" y="0"/>
                  </a:lnTo>
                  <a:close/>
                </a:path>
              </a:pathLst>
            </a:custGeom>
            <a:solidFill>
              <a:srgbClr val="FFF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47" name="Freeform 152"/>
            <p:cNvSpPr>
              <a:spLocks/>
            </p:cNvSpPr>
            <p:nvPr/>
          </p:nvSpPr>
          <p:spPr bwMode="auto">
            <a:xfrm>
              <a:off x="3830" y="3206"/>
              <a:ext cx="3" cy="16"/>
            </a:xfrm>
            <a:custGeom>
              <a:avLst/>
              <a:gdLst>
                <a:gd name="T0" fmla="*/ 2 w 10"/>
                <a:gd name="T1" fmla="*/ 1 h 31"/>
                <a:gd name="T2" fmla="*/ 3 w 10"/>
                <a:gd name="T3" fmla="*/ 16 h 31"/>
                <a:gd name="T4" fmla="*/ 0 w 10"/>
                <a:gd name="T5" fmla="*/ 12 h 31"/>
                <a:gd name="T6" fmla="*/ 1 w 10"/>
                <a:gd name="T7" fmla="*/ 0 h 31"/>
                <a:gd name="T8" fmla="*/ 2 w 10"/>
                <a:gd name="T9" fmla="*/ 1 h 31"/>
                <a:gd name="T10" fmla="*/ 2 w 10"/>
                <a:gd name="T11" fmla="*/ 1 h 31"/>
                <a:gd name="T12" fmla="*/ 2 w 10"/>
                <a:gd name="T13" fmla="*/ 1 h 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 h="31">
                  <a:moveTo>
                    <a:pt x="8" y="2"/>
                  </a:moveTo>
                  <a:lnTo>
                    <a:pt x="10" y="31"/>
                  </a:lnTo>
                  <a:lnTo>
                    <a:pt x="0" y="23"/>
                  </a:lnTo>
                  <a:lnTo>
                    <a:pt x="2" y="0"/>
                  </a:lnTo>
                  <a:lnTo>
                    <a:pt x="8" y="2"/>
                  </a:lnTo>
                  <a:close/>
                </a:path>
              </a:pathLst>
            </a:custGeom>
            <a:solidFill>
              <a:srgbClr val="FFB2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48" name="Freeform 153"/>
            <p:cNvSpPr>
              <a:spLocks/>
            </p:cNvSpPr>
            <p:nvPr/>
          </p:nvSpPr>
          <p:spPr bwMode="auto">
            <a:xfrm>
              <a:off x="3831" y="3211"/>
              <a:ext cx="2" cy="8"/>
            </a:xfrm>
            <a:custGeom>
              <a:avLst/>
              <a:gdLst>
                <a:gd name="T0" fmla="*/ 0 w 6"/>
                <a:gd name="T1" fmla="*/ 0 h 17"/>
                <a:gd name="T2" fmla="*/ 2 w 6"/>
                <a:gd name="T3" fmla="*/ 1 h 17"/>
                <a:gd name="T4" fmla="*/ 2 w 6"/>
                <a:gd name="T5" fmla="*/ 8 h 17"/>
                <a:gd name="T6" fmla="*/ 0 w 6"/>
                <a:gd name="T7" fmla="*/ 6 h 17"/>
                <a:gd name="T8" fmla="*/ 0 w 6"/>
                <a:gd name="T9" fmla="*/ 0 h 17"/>
                <a:gd name="T10" fmla="*/ 0 w 6"/>
                <a:gd name="T11" fmla="*/ 0 h 17"/>
                <a:gd name="T12" fmla="*/ 0 w 6"/>
                <a:gd name="T13" fmla="*/ 0 h 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 h="17">
                  <a:moveTo>
                    <a:pt x="1" y="0"/>
                  </a:moveTo>
                  <a:lnTo>
                    <a:pt x="6" y="3"/>
                  </a:lnTo>
                  <a:lnTo>
                    <a:pt x="6" y="17"/>
                  </a:lnTo>
                  <a:lnTo>
                    <a:pt x="0" y="13"/>
                  </a:lnTo>
                  <a:lnTo>
                    <a:pt x="1" y="0"/>
                  </a:lnTo>
                  <a:close/>
                </a:path>
              </a:pathLst>
            </a:custGeom>
            <a:solidFill>
              <a:srgbClr val="FFCC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49" name="Freeform 154"/>
            <p:cNvSpPr>
              <a:spLocks/>
            </p:cNvSpPr>
            <p:nvPr/>
          </p:nvSpPr>
          <p:spPr bwMode="auto">
            <a:xfrm>
              <a:off x="3277" y="3566"/>
              <a:ext cx="45" cy="35"/>
            </a:xfrm>
            <a:custGeom>
              <a:avLst/>
              <a:gdLst>
                <a:gd name="T0" fmla="*/ 39 w 133"/>
                <a:gd name="T1" fmla="*/ 1 h 69"/>
                <a:gd name="T2" fmla="*/ 29 w 133"/>
                <a:gd name="T3" fmla="*/ 7 h 69"/>
                <a:gd name="T4" fmla="*/ 12 w 133"/>
                <a:gd name="T5" fmla="*/ 17 h 69"/>
                <a:gd name="T6" fmla="*/ 4 w 133"/>
                <a:gd name="T7" fmla="*/ 24 h 69"/>
                <a:gd name="T8" fmla="*/ 0 w 133"/>
                <a:gd name="T9" fmla="*/ 30 h 69"/>
                <a:gd name="T10" fmla="*/ 4 w 133"/>
                <a:gd name="T11" fmla="*/ 35 h 69"/>
                <a:gd name="T12" fmla="*/ 14 w 133"/>
                <a:gd name="T13" fmla="*/ 27 h 69"/>
                <a:gd name="T14" fmla="*/ 28 w 133"/>
                <a:gd name="T15" fmla="*/ 17 h 69"/>
                <a:gd name="T16" fmla="*/ 44 w 133"/>
                <a:gd name="T17" fmla="*/ 6 h 69"/>
                <a:gd name="T18" fmla="*/ 45 w 133"/>
                <a:gd name="T19" fmla="*/ 0 h 69"/>
                <a:gd name="T20" fmla="*/ 39 w 133"/>
                <a:gd name="T21" fmla="*/ 1 h 69"/>
                <a:gd name="T22" fmla="*/ 39 w 133"/>
                <a:gd name="T23" fmla="*/ 1 h 69"/>
                <a:gd name="T24" fmla="*/ 39 w 133"/>
                <a:gd name="T25" fmla="*/ 1 h 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3" h="69">
                  <a:moveTo>
                    <a:pt x="114" y="1"/>
                  </a:moveTo>
                  <a:lnTo>
                    <a:pt x="86" y="14"/>
                  </a:lnTo>
                  <a:lnTo>
                    <a:pt x="34" y="34"/>
                  </a:lnTo>
                  <a:lnTo>
                    <a:pt x="12" y="47"/>
                  </a:lnTo>
                  <a:lnTo>
                    <a:pt x="0" y="59"/>
                  </a:lnTo>
                  <a:lnTo>
                    <a:pt x="11" y="69"/>
                  </a:lnTo>
                  <a:lnTo>
                    <a:pt x="42" y="53"/>
                  </a:lnTo>
                  <a:lnTo>
                    <a:pt x="83" y="34"/>
                  </a:lnTo>
                  <a:lnTo>
                    <a:pt x="129" y="12"/>
                  </a:lnTo>
                  <a:lnTo>
                    <a:pt x="133" y="0"/>
                  </a:lnTo>
                  <a:lnTo>
                    <a:pt x="114" y="1"/>
                  </a:lnTo>
                  <a:close/>
                </a:path>
              </a:pathLst>
            </a:custGeom>
            <a:solidFill>
              <a:srgbClr val="FFD6C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50" name="Freeform 155"/>
            <p:cNvSpPr>
              <a:spLocks/>
            </p:cNvSpPr>
            <p:nvPr/>
          </p:nvSpPr>
          <p:spPr bwMode="auto">
            <a:xfrm>
              <a:off x="3291" y="3576"/>
              <a:ext cx="55" cy="42"/>
            </a:xfrm>
            <a:custGeom>
              <a:avLst/>
              <a:gdLst>
                <a:gd name="T0" fmla="*/ 35 w 163"/>
                <a:gd name="T1" fmla="*/ 3 h 83"/>
                <a:gd name="T2" fmla="*/ 24 w 163"/>
                <a:gd name="T3" fmla="*/ 11 h 83"/>
                <a:gd name="T4" fmla="*/ 6 w 163"/>
                <a:gd name="T5" fmla="*/ 24 h 83"/>
                <a:gd name="T6" fmla="*/ 0 w 163"/>
                <a:gd name="T7" fmla="*/ 35 h 83"/>
                <a:gd name="T8" fmla="*/ 4 w 163"/>
                <a:gd name="T9" fmla="*/ 42 h 83"/>
                <a:gd name="T10" fmla="*/ 12 w 163"/>
                <a:gd name="T11" fmla="*/ 41 h 83"/>
                <a:gd name="T12" fmla="*/ 29 w 163"/>
                <a:gd name="T13" fmla="*/ 29 h 83"/>
                <a:gd name="T14" fmla="*/ 38 w 163"/>
                <a:gd name="T15" fmla="*/ 21 h 83"/>
                <a:gd name="T16" fmla="*/ 47 w 163"/>
                <a:gd name="T17" fmla="*/ 13 h 83"/>
                <a:gd name="T18" fmla="*/ 55 w 163"/>
                <a:gd name="T19" fmla="*/ 9 h 83"/>
                <a:gd name="T20" fmla="*/ 54 w 163"/>
                <a:gd name="T21" fmla="*/ 3 h 83"/>
                <a:gd name="T22" fmla="*/ 46 w 163"/>
                <a:gd name="T23" fmla="*/ 0 h 83"/>
                <a:gd name="T24" fmla="*/ 35 w 163"/>
                <a:gd name="T25" fmla="*/ 3 h 83"/>
                <a:gd name="T26" fmla="*/ 35 w 163"/>
                <a:gd name="T27" fmla="*/ 3 h 83"/>
                <a:gd name="T28" fmla="*/ 35 w 163"/>
                <a:gd name="T29" fmla="*/ 3 h 8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63" h="83">
                  <a:moveTo>
                    <a:pt x="105" y="5"/>
                  </a:moveTo>
                  <a:lnTo>
                    <a:pt x="72" y="22"/>
                  </a:lnTo>
                  <a:lnTo>
                    <a:pt x="19" y="47"/>
                  </a:lnTo>
                  <a:lnTo>
                    <a:pt x="0" y="70"/>
                  </a:lnTo>
                  <a:lnTo>
                    <a:pt x="11" y="83"/>
                  </a:lnTo>
                  <a:lnTo>
                    <a:pt x="37" y="82"/>
                  </a:lnTo>
                  <a:lnTo>
                    <a:pt x="87" y="58"/>
                  </a:lnTo>
                  <a:lnTo>
                    <a:pt x="113" y="42"/>
                  </a:lnTo>
                  <a:lnTo>
                    <a:pt x="139" y="25"/>
                  </a:lnTo>
                  <a:lnTo>
                    <a:pt x="163" y="17"/>
                  </a:lnTo>
                  <a:lnTo>
                    <a:pt x="159" y="5"/>
                  </a:lnTo>
                  <a:lnTo>
                    <a:pt x="136" y="0"/>
                  </a:lnTo>
                  <a:lnTo>
                    <a:pt x="105" y="5"/>
                  </a:lnTo>
                  <a:close/>
                </a:path>
              </a:pathLst>
            </a:custGeom>
            <a:solidFill>
              <a:srgbClr val="FFD6C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51" name="Freeform 156"/>
            <p:cNvSpPr>
              <a:spLocks/>
            </p:cNvSpPr>
            <p:nvPr/>
          </p:nvSpPr>
          <p:spPr bwMode="auto">
            <a:xfrm>
              <a:off x="3310" y="3592"/>
              <a:ext cx="45" cy="57"/>
            </a:xfrm>
            <a:custGeom>
              <a:avLst/>
              <a:gdLst>
                <a:gd name="T0" fmla="*/ 45 w 133"/>
                <a:gd name="T1" fmla="*/ 7 h 114"/>
                <a:gd name="T2" fmla="*/ 36 w 133"/>
                <a:gd name="T3" fmla="*/ 25 h 114"/>
                <a:gd name="T4" fmla="*/ 26 w 133"/>
                <a:gd name="T5" fmla="*/ 37 h 114"/>
                <a:gd name="T6" fmla="*/ 16 w 133"/>
                <a:gd name="T7" fmla="*/ 44 h 114"/>
                <a:gd name="T8" fmla="*/ 7 w 133"/>
                <a:gd name="T9" fmla="*/ 54 h 114"/>
                <a:gd name="T10" fmla="*/ 0 w 133"/>
                <a:gd name="T11" fmla="*/ 57 h 114"/>
                <a:gd name="T12" fmla="*/ 0 w 133"/>
                <a:gd name="T13" fmla="*/ 46 h 114"/>
                <a:gd name="T14" fmla="*/ 7 w 133"/>
                <a:gd name="T15" fmla="*/ 36 h 114"/>
                <a:gd name="T16" fmla="*/ 16 w 133"/>
                <a:gd name="T17" fmla="*/ 27 h 114"/>
                <a:gd name="T18" fmla="*/ 30 w 133"/>
                <a:gd name="T19" fmla="*/ 14 h 114"/>
                <a:gd name="T20" fmla="*/ 41 w 133"/>
                <a:gd name="T21" fmla="*/ 2 h 114"/>
                <a:gd name="T22" fmla="*/ 45 w 133"/>
                <a:gd name="T23" fmla="*/ 0 h 114"/>
                <a:gd name="T24" fmla="*/ 45 w 133"/>
                <a:gd name="T25" fmla="*/ 7 h 114"/>
                <a:gd name="T26" fmla="*/ 45 w 133"/>
                <a:gd name="T27" fmla="*/ 7 h 114"/>
                <a:gd name="T28" fmla="*/ 45 w 133"/>
                <a:gd name="T29" fmla="*/ 7 h 1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3" h="114">
                  <a:moveTo>
                    <a:pt x="133" y="14"/>
                  </a:moveTo>
                  <a:lnTo>
                    <a:pt x="105" y="50"/>
                  </a:lnTo>
                  <a:lnTo>
                    <a:pt x="76" y="73"/>
                  </a:lnTo>
                  <a:lnTo>
                    <a:pt x="48" y="88"/>
                  </a:lnTo>
                  <a:lnTo>
                    <a:pt x="20" y="108"/>
                  </a:lnTo>
                  <a:lnTo>
                    <a:pt x="0" y="114"/>
                  </a:lnTo>
                  <a:lnTo>
                    <a:pt x="0" y="92"/>
                  </a:lnTo>
                  <a:lnTo>
                    <a:pt x="22" y="71"/>
                  </a:lnTo>
                  <a:lnTo>
                    <a:pt x="48" y="54"/>
                  </a:lnTo>
                  <a:lnTo>
                    <a:pt x="90" y="28"/>
                  </a:lnTo>
                  <a:lnTo>
                    <a:pt x="122" y="4"/>
                  </a:lnTo>
                  <a:lnTo>
                    <a:pt x="133" y="0"/>
                  </a:lnTo>
                  <a:lnTo>
                    <a:pt x="133" y="14"/>
                  </a:lnTo>
                  <a:close/>
                </a:path>
              </a:pathLst>
            </a:custGeom>
            <a:solidFill>
              <a:srgbClr val="FFD6C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52" name="Freeform 157"/>
            <p:cNvSpPr>
              <a:spLocks/>
            </p:cNvSpPr>
            <p:nvPr/>
          </p:nvSpPr>
          <p:spPr bwMode="auto">
            <a:xfrm>
              <a:off x="3333" y="3639"/>
              <a:ext cx="18" cy="41"/>
            </a:xfrm>
            <a:custGeom>
              <a:avLst/>
              <a:gdLst>
                <a:gd name="T0" fmla="*/ 18 w 54"/>
                <a:gd name="T1" fmla="*/ 0 h 81"/>
                <a:gd name="T2" fmla="*/ 15 w 54"/>
                <a:gd name="T3" fmla="*/ 18 h 81"/>
                <a:gd name="T4" fmla="*/ 10 w 54"/>
                <a:gd name="T5" fmla="*/ 27 h 81"/>
                <a:gd name="T6" fmla="*/ 1 w 54"/>
                <a:gd name="T7" fmla="*/ 41 h 81"/>
                <a:gd name="T8" fmla="*/ 0 w 54"/>
                <a:gd name="T9" fmla="*/ 29 h 81"/>
                <a:gd name="T10" fmla="*/ 4 w 54"/>
                <a:gd name="T11" fmla="*/ 10 h 81"/>
                <a:gd name="T12" fmla="*/ 12 w 54"/>
                <a:gd name="T13" fmla="*/ 0 h 81"/>
                <a:gd name="T14" fmla="*/ 18 w 54"/>
                <a:gd name="T15" fmla="*/ 0 h 81"/>
                <a:gd name="T16" fmla="*/ 18 w 54"/>
                <a:gd name="T17" fmla="*/ 0 h 81"/>
                <a:gd name="T18" fmla="*/ 18 w 54"/>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81">
                  <a:moveTo>
                    <a:pt x="54" y="0"/>
                  </a:moveTo>
                  <a:lnTo>
                    <a:pt x="45" y="36"/>
                  </a:lnTo>
                  <a:lnTo>
                    <a:pt x="30" y="53"/>
                  </a:lnTo>
                  <a:lnTo>
                    <a:pt x="4" y="81"/>
                  </a:lnTo>
                  <a:lnTo>
                    <a:pt x="0" y="58"/>
                  </a:lnTo>
                  <a:lnTo>
                    <a:pt x="11" y="19"/>
                  </a:lnTo>
                  <a:lnTo>
                    <a:pt x="37" y="0"/>
                  </a:lnTo>
                  <a:lnTo>
                    <a:pt x="54" y="0"/>
                  </a:lnTo>
                  <a:close/>
                </a:path>
              </a:pathLst>
            </a:custGeom>
            <a:solidFill>
              <a:srgbClr val="FFD6C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53" name="Freeform 158"/>
            <p:cNvSpPr>
              <a:spLocks/>
            </p:cNvSpPr>
            <p:nvPr/>
          </p:nvSpPr>
          <p:spPr bwMode="auto">
            <a:xfrm>
              <a:off x="3521" y="3504"/>
              <a:ext cx="46" cy="41"/>
            </a:xfrm>
            <a:custGeom>
              <a:avLst/>
              <a:gdLst>
                <a:gd name="T0" fmla="*/ 0 w 137"/>
                <a:gd name="T1" fmla="*/ 41 h 83"/>
                <a:gd name="T2" fmla="*/ 5 w 137"/>
                <a:gd name="T3" fmla="*/ 29 h 83"/>
                <a:gd name="T4" fmla="*/ 22 w 137"/>
                <a:gd name="T5" fmla="*/ 17 h 83"/>
                <a:gd name="T6" fmla="*/ 35 w 137"/>
                <a:gd name="T7" fmla="*/ 6 h 83"/>
                <a:gd name="T8" fmla="*/ 46 w 137"/>
                <a:gd name="T9" fmla="*/ 0 h 83"/>
                <a:gd name="T10" fmla="*/ 39 w 137"/>
                <a:gd name="T11" fmla="*/ 11 h 83"/>
                <a:gd name="T12" fmla="*/ 27 w 137"/>
                <a:gd name="T13" fmla="*/ 23 h 83"/>
                <a:gd name="T14" fmla="*/ 12 w 137"/>
                <a:gd name="T15" fmla="*/ 36 h 83"/>
                <a:gd name="T16" fmla="*/ 0 w 137"/>
                <a:gd name="T17" fmla="*/ 41 h 83"/>
                <a:gd name="T18" fmla="*/ 0 w 137"/>
                <a:gd name="T19" fmla="*/ 41 h 83"/>
                <a:gd name="T20" fmla="*/ 0 w 137"/>
                <a:gd name="T21" fmla="*/ 41 h 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7" h="83">
                  <a:moveTo>
                    <a:pt x="0" y="83"/>
                  </a:moveTo>
                  <a:lnTo>
                    <a:pt x="14" y="59"/>
                  </a:lnTo>
                  <a:lnTo>
                    <a:pt x="65" y="34"/>
                  </a:lnTo>
                  <a:lnTo>
                    <a:pt x="104" y="12"/>
                  </a:lnTo>
                  <a:lnTo>
                    <a:pt x="137" y="0"/>
                  </a:lnTo>
                  <a:lnTo>
                    <a:pt x="117" y="23"/>
                  </a:lnTo>
                  <a:lnTo>
                    <a:pt x="80" y="46"/>
                  </a:lnTo>
                  <a:lnTo>
                    <a:pt x="36" y="73"/>
                  </a:lnTo>
                  <a:lnTo>
                    <a:pt x="0" y="83"/>
                  </a:lnTo>
                  <a:close/>
                </a:path>
              </a:pathLst>
            </a:custGeom>
            <a:solidFill>
              <a:srgbClr val="FFC4B8"/>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54" name="Freeform 159"/>
            <p:cNvSpPr>
              <a:spLocks/>
            </p:cNvSpPr>
            <p:nvPr/>
          </p:nvSpPr>
          <p:spPr bwMode="auto">
            <a:xfrm>
              <a:off x="3546" y="3520"/>
              <a:ext cx="61" cy="38"/>
            </a:xfrm>
            <a:custGeom>
              <a:avLst/>
              <a:gdLst>
                <a:gd name="T0" fmla="*/ 0 w 182"/>
                <a:gd name="T1" fmla="*/ 33 h 76"/>
                <a:gd name="T2" fmla="*/ 10 w 182"/>
                <a:gd name="T3" fmla="*/ 20 h 76"/>
                <a:gd name="T4" fmla="*/ 29 w 182"/>
                <a:gd name="T5" fmla="*/ 5 h 76"/>
                <a:gd name="T6" fmla="*/ 39 w 182"/>
                <a:gd name="T7" fmla="*/ 5 h 76"/>
                <a:gd name="T8" fmla="*/ 61 w 182"/>
                <a:gd name="T9" fmla="*/ 0 h 76"/>
                <a:gd name="T10" fmla="*/ 41 w 182"/>
                <a:gd name="T11" fmla="*/ 13 h 76"/>
                <a:gd name="T12" fmla="*/ 31 w 182"/>
                <a:gd name="T13" fmla="*/ 18 h 76"/>
                <a:gd name="T14" fmla="*/ 25 w 182"/>
                <a:gd name="T15" fmla="*/ 24 h 76"/>
                <a:gd name="T16" fmla="*/ 7 w 182"/>
                <a:gd name="T17" fmla="*/ 38 h 76"/>
                <a:gd name="T18" fmla="*/ 3 w 182"/>
                <a:gd name="T19" fmla="*/ 38 h 76"/>
                <a:gd name="T20" fmla="*/ 0 w 182"/>
                <a:gd name="T21" fmla="*/ 33 h 76"/>
                <a:gd name="T22" fmla="*/ 0 w 182"/>
                <a:gd name="T23" fmla="*/ 33 h 76"/>
                <a:gd name="T24" fmla="*/ 0 w 182"/>
                <a:gd name="T25" fmla="*/ 33 h 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2" h="76">
                  <a:moveTo>
                    <a:pt x="0" y="65"/>
                  </a:moveTo>
                  <a:lnTo>
                    <a:pt x="31" y="40"/>
                  </a:lnTo>
                  <a:lnTo>
                    <a:pt x="88" y="10"/>
                  </a:lnTo>
                  <a:lnTo>
                    <a:pt x="117" y="10"/>
                  </a:lnTo>
                  <a:lnTo>
                    <a:pt x="182" y="0"/>
                  </a:lnTo>
                  <a:lnTo>
                    <a:pt x="122" y="25"/>
                  </a:lnTo>
                  <a:lnTo>
                    <a:pt x="92" y="35"/>
                  </a:lnTo>
                  <a:lnTo>
                    <a:pt x="76" y="48"/>
                  </a:lnTo>
                  <a:lnTo>
                    <a:pt x="22" y="75"/>
                  </a:lnTo>
                  <a:lnTo>
                    <a:pt x="8" y="76"/>
                  </a:lnTo>
                  <a:lnTo>
                    <a:pt x="0" y="65"/>
                  </a:lnTo>
                  <a:close/>
                </a:path>
              </a:pathLst>
            </a:custGeom>
            <a:solidFill>
              <a:srgbClr val="FFC4B8"/>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55" name="Freeform 160"/>
            <p:cNvSpPr>
              <a:spLocks/>
            </p:cNvSpPr>
            <p:nvPr/>
          </p:nvSpPr>
          <p:spPr bwMode="auto">
            <a:xfrm>
              <a:off x="3574" y="3554"/>
              <a:ext cx="48" cy="22"/>
            </a:xfrm>
            <a:custGeom>
              <a:avLst/>
              <a:gdLst>
                <a:gd name="T0" fmla="*/ 1 w 145"/>
                <a:gd name="T1" fmla="*/ 11 h 44"/>
                <a:gd name="T2" fmla="*/ 6 w 145"/>
                <a:gd name="T3" fmla="*/ 2 h 44"/>
                <a:gd name="T4" fmla="*/ 17 w 145"/>
                <a:gd name="T5" fmla="*/ 1 h 44"/>
                <a:gd name="T6" fmla="*/ 37 w 145"/>
                <a:gd name="T7" fmla="*/ 0 h 44"/>
                <a:gd name="T8" fmla="*/ 48 w 145"/>
                <a:gd name="T9" fmla="*/ 0 h 44"/>
                <a:gd name="T10" fmla="*/ 22 w 145"/>
                <a:gd name="T11" fmla="*/ 7 h 44"/>
                <a:gd name="T12" fmla="*/ 15 w 145"/>
                <a:gd name="T13" fmla="*/ 14 h 44"/>
                <a:gd name="T14" fmla="*/ 7 w 145"/>
                <a:gd name="T15" fmla="*/ 18 h 44"/>
                <a:gd name="T16" fmla="*/ 0 w 145"/>
                <a:gd name="T17" fmla="*/ 22 h 44"/>
                <a:gd name="T18" fmla="*/ 0 w 145"/>
                <a:gd name="T19" fmla="*/ 16 h 44"/>
                <a:gd name="T20" fmla="*/ 1 w 145"/>
                <a:gd name="T21" fmla="*/ 11 h 44"/>
                <a:gd name="T22" fmla="*/ 1 w 145"/>
                <a:gd name="T23" fmla="*/ 11 h 44"/>
                <a:gd name="T24" fmla="*/ 1 w 145"/>
                <a:gd name="T25" fmla="*/ 11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5" h="44">
                  <a:moveTo>
                    <a:pt x="2" y="21"/>
                  </a:moveTo>
                  <a:lnTo>
                    <a:pt x="19" y="3"/>
                  </a:lnTo>
                  <a:lnTo>
                    <a:pt x="50" y="2"/>
                  </a:lnTo>
                  <a:lnTo>
                    <a:pt x="111" y="0"/>
                  </a:lnTo>
                  <a:lnTo>
                    <a:pt x="145" y="0"/>
                  </a:lnTo>
                  <a:lnTo>
                    <a:pt x="65" y="13"/>
                  </a:lnTo>
                  <a:lnTo>
                    <a:pt x="46" y="27"/>
                  </a:lnTo>
                  <a:lnTo>
                    <a:pt x="20" y="36"/>
                  </a:lnTo>
                  <a:lnTo>
                    <a:pt x="0" y="44"/>
                  </a:lnTo>
                  <a:lnTo>
                    <a:pt x="0" y="31"/>
                  </a:lnTo>
                  <a:lnTo>
                    <a:pt x="2" y="21"/>
                  </a:lnTo>
                  <a:close/>
                </a:path>
              </a:pathLst>
            </a:custGeom>
            <a:solidFill>
              <a:srgbClr val="FFC4B8"/>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56" name="Freeform 161"/>
            <p:cNvSpPr>
              <a:spLocks/>
            </p:cNvSpPr>
            <p:nvPr/>
          </p:nvSpPr>
          <p:spPr bwMode="auto">
            <a:xfrm>
              <a:off x="3592" y="3584"/>
              <a:ext cx="40" cy="15"/>
            </a:xfrm>
            <a:custGeom>
              <a:avLst/>
              <a:gdLst>
                <a:gd name="T0" fmla="*/ 0 w 121"/>
                <a:gd name="T1" fmla="*/ 11 h 30"/>
                <a:gd name="T2" fmla="*/ 7 w 121"/>
                <a:gd name="T3" fmla="*/ 4 h 30"/>
                <a:gd name="T4" fmla="*/ 15 w 121"/>
                <a:gd name="T5" fmla="*/ 0 h 30"/>
                <a:gd name="T6" fmla="*/ 40 w 121"/>
                <a:gd name="T7" fmla="*/ 2 h 30"/>
                <a:gd name="T8" fmla="*/ 24 w 121"/>
                <a:gd name="T9" fmla="*/ 7 h 30"/>
                <a:gd name="T10" fmla="*/ 16 w 121"/>
                <a:gd name="T11" fmla="*/ 13 h 30"/>
                <a:gd name="T12" fmla="*/ 8 w 121"/>
                <a:gd name="T13" fmla="*/ 15 h 30"/>
                <a:gd name="T14" fmla="*/ 0 w 121"/>
                <a:gd name="T15" fmla="*/ 11 h 30"/>
                <a:gd name="T16" fmla="*/ 0 w 121"/>
                <a:gd name="T17" fmla="*/ 11 h 30"/>
                <a:gd name="T18" fmla="*/ 0 w 121"/>
                <a:gd name="T19" fmla="*/ 11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30">
                  <a:moveTo>
                    <a:pt x="0" y="22"/>
                  </a:moveTo>
                  <a:lnTo>
                    <a:pt x="20" y="8"/>
                  </a:lnTo>
                  <a:lnTo>
                    <a:pt x="45" y="0"/>
                  </a:lnTo>
                  <a:lnTo>
                    <a:pt x="121" y="3"/>
                  </a:lnTo>
                  <a:lnTo>
                    <a:pt x="72" y="13"/>
                  </a:lnTo>
                  <a:lnTo>
                    <a:pt x="48" y="26"/>
                  </a:lnTo>
                  <a:lnTo>
                    <a:pt x="23" y="30"/>
                  </a:lnTo>
                  <a:lnTo>
                    <a:pt x="0" y="22"/>
                  </a:lnTo>
                  <a:close/>
                </a:path>
              </a:pathLst>
            </a:custGeom>
            <a:solidFill>
              <a:srgbClr val="FFC4B8"/>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57" name="Freeform 162"/>
            <p:cNvSpPr>
              <a:spLocks/>
            </p:cNvSpPr>
            <p:nvPr/>
          </p:nvSpPr>
          <p:spPr bwMode="auto">
            <a:xfrm>
              <a:off x="3706" y="3352"/>
              <a:ext cx="300" cy="379"/>
            </a:xfrm>
            <a:custGeom>
              <a:avLst/>
              <a:gdLst>
                <a:gd name="T0" fmla="*/ 0 w 898"/>
                <a:gd name="T1" fmla="*/ 217 h 759"/>
                <a:gd name="T2" fmla="*/ 19 w 898"/>
                <a:gd name="T3" fmla="*/ 232 h 759"/>
                <a:gd name="T4" fmla="*/ 53 w 898"/>
                <a:gd name="T5" fmla="*/ 262 h 759"/>
                <a:gd name="T6" fmla="*/ 74 w 898"/>
                <a:gd name="T7" fmla="*/ 285 h 759"/>
                <a:gd name="T8" fmla="*/ 116 w 898"/>
                <a:gd name="T9" fmla="*/ 284 h 759"/>
                <a:gd name="T10" fmla="*/ 129 w 898"/>
                <a:gd name="T11" fmla="*/ 244 h 759"/>
                <a:gd name="T12" fmla="*/ 140 w 898"/>
                <a:gd name="T13" fmla="*/ 176 h 759"/>
                <a:gd name="T14" fmla="*/ 199 w 898"/>
                <a:gd name="T15" fmla="*/ 131 h 759"/>
                <a:gd name="T16" fmla="*/ 235 w 898"/>
                <a:gd name="T17" fmla="*/ 114 h 759"/>
                <a:gd name="T18" fmla="*/ 181 w 898"/>
                <a:gd name="T19" fmla="*/ 197 h 759"/>
                <a:gd name="T20" fmla="*/ 167 w 898"/>
                <a:gd name="T21" fmla="*/ 268 h 759"/>
                <a:gd name="T22" fmla="*/ 149 w 898"/>
                <a:gd name="T23" fmla="*/ 310 h 759"/>
                <a:gd name="T24" fmla="*/ 142 w 898"/>
                <a:gd name="T25" fmla="*/ 330 h 759"/>
                <a:gd name="T26" fmla="*/ 170 w 898"/>
                <a:gd name="T27" fmla="*/ 360 h 759"/>
                <a:gd name="T28" fmla="*/ 193 w 898"/>
                <a:gd name="T29" fmla="*/ 379 h 759"/>
                <a:gd name="T30" fmla="*/ 247 w 898"/>
                <a:gd name="T31" fmla="*/ 315 h 759"/>
                <a:gd name="T32" fmla="*/ 285 w 898"/>
                <a:gd name="T33" fmla="*/ 207 h 759"/>
                <a:gd name="T34" fmla="*/ 300 w 898"/>
                <a:gd name="T35" fmla="*/ 108 h 759"/>
                <a:gd name="T36" fmla="*/ 299 w 898"/>
                <a:gd name="T37" fmla="*/ 71 h 759"/>
                <a:gd name="T38" fmla="*/ 288 w 898"/>
                <a:gd name="T39" fmla="*/ 53 h 759"/>
                <a:gd name="T40" fmla="*/ 269 w 898"/>
                <a:gd name="T41" fmla="*/ 33 h 759"/>
                <a:gd name="T42" fmla="*/ 242 w 898"/>
                <a:gd name="T43" fmla="*/ 16 h 759"/>
                <a:gd name="T44" fmla="*/ 206 w 898"/>
                <a:gd name="T45" fmla="*/ 0 h 759"/>
                <a:gd name="T46" fmla="*/ 223 w 898"/>
                <a:gd name="T47" fmla="*/ 23 h 759"/>
                <a:gd name="T48" fmla="*/ 172 w 898"/>
                <a:gd name="T49" fmla="*/ 10 h 759"/>
                <a:gd name="T50" fmla="*/ 160 w 898"/>
                <a:gd name="T51" fmla="*/ 22 h 759"/>
                <a:gd name="T52" fmla="*/ 148 w 898"/>
                <a:gd name="T53" fmla="*/ 50 h 759"/>
                <a:gd name="T54" fmla="*/ 113 w 898"/>
                <a:gd name="T55" fmla="*/ 99 h 759"/>
                <a:gd name="T56" fmla="*/ 83 w 898"/>
                <a:gd name="T57" fmla="*/ 136 h 759"/>
                <a:gd name="T58" fmla="*/ 33 w 898"/>
                <a:gd name="T59" fmla="*/ 182 h 759"/>
                <a:gd name="T60" fmla="*/ 0 w 898"/>
                <a:gd name="T61" fmla="*/ 217 h 759"/>
                <a:gd name="T62" fmla="*/ 0 w 898"/>
                <a:gd name="T63" fmla="*/ 217 h 759"/>
                <a:gd name="T64" fmla="*/ 0 w 898"/>
                <a:gd name="T65" fmla="*/ 217 h 75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8" h="759">
                  <a:moveTo>
                    <a:pt x="0" y="435"/>
                  </a:moveTo>
                  <a:lnTo>
                    <a:pt x="58" y="465"/>
                  </a:lnTo>
                  <a:lnTo>
                    <a:pt x="158" y="524"/>
                  </a:lnTo>
                  <a:lnTo>
                    <a:pt x="221" y="571"/>
                  </a:lnTo>
                  <a:lnTo>
                    <a:pt x="347" y="568"/>
                  </a:lnTo>
                  <a:lnTo>
                    <a:pt x="387" y="488"/>
                  </a:lnTo>
                  <a:lnTo>
                    <a:pt x="420" y="352"/>
                  </a:lnTo>
                  <a:lnTo>
                    <a:pt x="595" y="263"/>
                  </a:lnTo>
                  <a:lnTo>
                    <a:pt x="704" y="229"/>
                  </a:lnTo>
                  <a:lnTo>
                    <a:pt x="541" y="395"/>
                  </a:lnTo>
                  <a:lnTo>
                    <a:pt x="500" y="537"/>
                  </a:lnTo>
                  <a:lnTo>
                    <a:pt x="447" y="620"/>
                  </a:lnTo>
                  <a:lnTo>
                    <a:pt x="424" y="660"/>
                  </a:lnTo>
                  <a:lnTo>
                    <a:pt x="510" y="720"/>
                  </a:lnTo>
                  <a:lnTo>
                    <a:pt x="577" y="759"/>
                  </a:lnTo>
                  <a:lnTo>
                    <a:pt x="740" y="631"/>
                  </a:lnTo>
                  <a:lnTo>
                    <a:pt x="853" y="415"/>
                  </a:lnTo>
                  <a:lnTo>
                    <a:pt x="898" y="216"/>
                  </a:lnTo>
                  <a:lnTo>
                    <a:pt x="894" y="143"/>
                  </a:lnTo>
                  <a:lnTo>
                    <a:pt x="862" y="106"/>
                  </a:lnTo>
                  <a:lnTo>
                    <a:pt x="804" y="67"/>
                  </a:lnTo>
                  <a:lnTo>
                    <a:pt x="723" y="33"/>
                  </a:lnTo>
                  <a:lnTo>
                    <a:pt x="618" y="0"/>
                  </a:lnTo>
                  <a:lnTo>
                    <a:pt x="668" y="47"/>
                  </a:lnTo>
                  <a:lnTo>
                    <a:pt x="515" y="20"/>
                  </a:lnTo>
                  <a:lnTo>
                    <a:pt x="478" y="44"/>
                  </a:lnTo>
                  <a:lnTo>
                    <a:pt x="442" y="100"/>
                  </a:lnTo>
                  <a:lnTo>
                    <a:pt x="337" y="199"/>
                  </a:lnTo>
                  <a:lnTo>
                    <a:pt x="248" y="272"/>
                  </a:lnTo>
                  <a:lnTo>
                    <a:pt x="99" y="365"/>
                  </a:lnTo>
                  <a:lnTo>
                    <a:pt x="0" y="435"/>
                  </a:lnTo>
                  <a:close/>
                </a:path>
              </a:pathLst>
            </a:custGeom>
            <a:solidFill>
              <a:srgbClr val="A33DA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58" name="Freeform 163"/>
            <p:cNvSpPr>
              <a:spLocks/>
            </p:cNvSpPr>
            <p:nvPr/>
          </p:nvSpPr>
          <p:spPr bwMode="auto">
            <a:xfrm>
              <a:off x="3537" y="3352"/>
              <a:ext cx="108" cy="135"/>
            </a:xfrm>
            <a:custGeom>
              <a:avLst/>
              <a:gdLst>
                <a:gd name="T0" fmla="*/ 23 w 322"/>
                <a:gd name="T1" fmla="*/ 129 h 272"/>
                <a:gd name="T2" fmla="*/ 6 w 322"/>
                <a:gd name="T3" fmla="*/ 112 h 272"/>
                <a:gd name="T4" fmla="*/ 0 w 322"/>
                <a:gd name="T5" fmla="*/ 45 h 272"/>
                <a:gd name="T6" fmla="*/ 14 w 322"/>
                <a:gd name="T7" fmla="*/ 18 h 272"/>
                <a:gd name="T8" fmla="*/ 37 w 322"/>
                <a:gd name="T9" fmla="*/ 5 h 272"/>
                <a:gd name="T10" fmla="*/ 96 w 322"/>
                <a:gd name="T11" fmla="*/ 0 h 272"/>
                <a:gd name="T12" fmla="*/ 100 w 322"/>
                <a:gd name="T13" fmla="*/ 117 h 272"/>
                <a:gd name="T14" fmla="*/ 108 w 322"/>
                <a:gd name="T15" fmla="*/ 135 h 272"/>
                <a:gd name="T16" fmla="*/ 79 w 322"/>
                <a:gd name="T17" fmla="*/ 121 h 272"/>
                <a:gd name="T18" fmla="*/ 23 w 322"/>
                <a:gd name="T19" fmla="*/ 129 h 272"/>
                <a:gd name="T20" fmla="*/ 23 w 322"/>
                <a:gd name="T21" fmla="*/ 129 h 272"/>
                <a:gd name="T22" fmla="*/ 23 w 322"/>
                <a:gd name="T23" fmla="*/ 129 h 2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22" h="272">
                  <a:moveTo>
                    <a:pt x="68" y="260"/>
                  </a:moveTo>
                  <a:lnTo>
                    <a:pt x="19" y="226"/>
                  </a:lnTo>
                  <a:lnTo>
                    <a:pt x="0" y="90"/>
                  </a:lnTo>
                  <a:lnTo>
                    <a:pt x="41" y="37"/>
                  </a:lnTo>
                  <a:lnTo>
                    <a:pt x="109" y="11"/>
                  </a:lnTo>
                  <a:lnTo>
                    <a:pt x="285" y="0"/>
                  </a:lnTo>
                  <a:lnTo>
                    <a:pt x="299" y="236"/>
                  </a:lnTo>
                  <a:lnTo>
                    <a:pt x="322" y="272"/>
                  </a:lnTo>
                  <a:lnTo>
                    <a:pt x="235" y="243"/>
                  </a:lnTo>
                  <a:lnTo>
                    <a:pt x="68" y="260"/>
                  </a:lnTo>
                  <a:close/>
                </a:path>
              </a:pathLst>
            </a:custGeom>
            <a:solidFill>
              <a:srgbClr val="A33DA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59" name="Freeform 164"/>
            <p:cNvSpPr>
              <a:spLocks/>
            </p:cNvSpPr>
            <p:nvPr/>
          </p:nvSpPr>
          <p:spPr bwMode="auto">
            <a:xfrm>
              <a:off x="4046" y="3416"/>
              <a:ext cx="47" cy="347"/>
            </a:xfrm>
            <a:custGeom>
              <a:avLst/>
              <a:gdLst>
                <a:gd name="T0" fmla="*/ 14 w 141"/>
                <a:gd name="T1" fmla="*/ 104 h 693"/>
                <a:gd name="T2" fmla="*/ 0 w 141"/>
                <a:gd name="T3" fmla="*/ 204 h 693"/>
                <a:gd name="T4" fmla="*/ 0 w 141"/>
                <a:gd name="T5" fmla="*/ 257 h 693"/>
                <a:gd name="T6" fmla="*/ 0 w 141"/>
                <a:gd name="T7" fmla="*/ 307 h 693"/>
                <a:gd name="T8" fmla="*/ 9 w 141"/>
                <a:gd name="T9" fmla="*/ 347 h 693"/>
                <a:gd name="T10" fmla="*/ 27 w 141"/>
                <a:gd name="T11" fmla="*/ 279 h 693"/>
                <a:gd name="T12" fmla="*/ 47 w 141"/>
                <a:gd name="T13" fmla="*/ 159 h 693"/>
                <a:gd name="T14" fmla="*/ 47 w 141"/>
                <a:gd name="T15" fmla="*/ 61 h 693"/>
                <a:gd name="T16" fmla="*/ 24 w 141"/>
                <a:gd name="T17" fmla="*/ 17 h 693"/>
                <a:gd name="T18" fmla="*/ 5 w 141"/>
                <a:gd name="T19" fmla="*/ 0 h 693"/>
                <a:gd name="T20" fmla="*/ 12 w 141"/>
                <a:gd name="T21" fmla="*/ 50 h 693"/>
                <a:gd name="T22" fmla="*/ 14 w 141"/>
                <a:gd name="T23" fmla="*/ 104 h 693"/>
                <a:gd name="T24" fmla="*/ 14 w 141"/>
                <a:gd name="T25" fmla="*/ 104 h 693"/>
                <a:gd name="T26" fmla="*/ 14 w 141"/>
                <a:gd name="T27" fmla="*/ 104 h 69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1" h="693">
                  <a:moveTo>
                    <a:pt x="41" y="208"/>
                  </a:moveTo>
                  <a:lnTo>
                    <a:pt x="0" y="407"/>
                  </a:lnTo>
                  <a:lnTo>
                    <a:pt x="0" y="513"/>
                  </a:lnTo>
                  <a:lnTo>
                    <a:pt x="0" y="613"/>
                  </a:lnTo>
                  <a:lnTo>
                    <a:pt x="27" y="693"/>
                  </a:lnTo>
                  <a:lnTo>
                    <a:pt x="82" y="557"/>
                  </a:lnTo>
                  <a:lnTo>
                    <a:pt x="141" y="318"/>
                  </a:lnTo>
                  <a:lnTo>
                    <a:pt x="141" y="122"/>
                  </a:lnTo>
                  <a:lnTo>
                    <a:pt x="73" y="33"/>
                  </a:lnTo>
                  <a:lnTo>
                    <a:pt x="14" y="0"/>
                  </a:lnTo>
                  <a:lnTo>
                    <a:pt x="37" y="99"/>
                  </a:lnTo>
                  <a:lnTo>
                    <a:pt x="41" y="208"/>
                  </a:lnTo>
                  <a:close/>
                </a:path>
              </a:pathLst>
            </a:custGeom>
            <a:solidFill>
              <a:srgbClr val="A3949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60" name="Freeform 165"/>
            <p:cNvSpPr>
              <a:spLocks/>
            </p:cNvSpPr>
            <p:nvPr/>
          </p:nvSpPr>
          <p:spPr bwMode="auto">
            <a:xfrm>
              <a:off x="4054" y="3436"/>
              <a:ext cx="33" cy="247"/>
            </a:xfrm>
            <a:custGeom>
              <a:avLst/>
              <a:gdLst>
                <a:gd name="T0" fmla="*/ 33 w 99"/>
                <a:gd name="T1" fmla="*/ 56 h 495"/>
                <a:gd name="T2" fmla="*/ 29 w 99"/>
                <a:gd name="T3" fmla="*/ 130 h 495"/>
                <a:gd name="T4" fmla="*/ 15 w 99"/>
                <a:gd name="T5" fmla="*/ 206 h 495"/>
                <a:gd name="T6" fmla="*/ 0 w 99"/>
                <a:gd name="T7" fmla="*/ 247 h 495"/>
                <a:gd name="T8" fmla="*/ 3 w 99"/>
                <a:gd name="T9" fmla="*/ 161 h 495"/>
                <a:gd name="T10" fmla="*/ 12 w 99"/>
                <a:gd name="T11" fmla="*/ 84 h 495"/>
                <a:gd name="T12" fmla="*/ 14 w 99"/>
                <a:gd name="T13" fmla="*/ 33 h 495"/>
                <a:gd name="T14" fmla="*/ 8 w 99"/>
                <a:gd name="T15" fmla="*/ 0 h 495"/>
                <a:gd name="T16" fmla="*/ 27 w 99"/>
                <a:gd name="T17" fmla="*/ 30 h 495"/>
                <a:gd name="T18" fmla="*/ 33 w 99"/>
                <a:gd name="T19" fmla="*/ 56 h 495"/>
                <a:gd name="T20" fmla="*/ 33 w 99"/>
                <a:gd name="T21" fmla="*/ 56 h 495"/>
                <a:gd name="T22" fmla="*/ 33 w 99"/>
                <a:gd name="T23" fmla="*/ 56 h 49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9" h="495">
                  <a:moveTo>
                    <a:pt x="99" y="113"/>
                  </a:moveTo>
                  <a:lnTo>
                    <a:pt x="86" y="260"/>
                  </a:lnTo>
                  <a:lnTo>
                    <a:pt x="45" y="412"/>
                  </a:lnTo>
                  <a:lnTo>
                    <a:pt x="0" y="495"/>
                  </a:lnTo>
                  <a:lnTo>
                    <a:pt x="10" y="322"/>
                  </a:lnTo>
                  <a:lnTo>
                    <a:pt x="37" y="169"/>
                  </a:lnTo>
                  <a:lnTo>
                    <a:pt x="41" y="67"/>
                  </a:lnTo>
                  <a:lnTo>
                    <a:pt x="23" y="0"/>
                  </a:lnTo>
                  <a:lnTo>
                    <a:pt x="82" y="60"/>
                  </a:lnTo>
                  <a:lnTo>
                    <a:pt x="99" y="113"/>
                  </a:lnTo>
                  <a:close/>
                </a:path>
              </a:pathLst>
            </a:custGeom>
            <a:solidFill>
              <a:srgbClr val="D1BDB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sp>
        <p:nvSpPr>
          <p:cNvPr id="161" name="AutoShape 166"/>
          <p:cNvSpPr>
            <a:spLocks noChangeArrowheads="1"/>
          </p:cNvSpPr>
          <p:nvPr/>
        </p:nvSpPr>
        <p:spPr bwMode="auto">
          <a:xfrm>
            <a:off x="2211355" y="5029071"/>
            <a:ext cx="1666869" cy="1020763"/>
          </a:xfrm>
          <a:prstGeom prst="flowChartAlternateProcess">
            <a:avLst/>
          </a:prstGeom>
          <a:solidFill>
            <a:srgbClr val="9999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dirty="0"/>
              <a:t>Data Cleaning</a:t>
            </a:r>
          </a:p>
          <a:p>
            <a:pPr algn="ctr"/>
            <a:r>
              <a:rPr lang="en-US" altLang="en-US" dirty="0"/>
              <a:t>Standardization</a:t>
            </a:r>
          </a:p>
        </p:txBody>
      </p:sp>
      <p:pic>
        <p:nvPicPr>
          <p:cNvPr id="162" name="Picture 167" descr="website"/>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4802156" y="5105273"/>
            <a:ext cx="1550988" cy="1020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3" name="Line 168"/>
          <p:cNvSpPr>
            <a:spLocks noChangeShapeType="1"/>
          </p:cNvSpPr>
          <p:nvPr/>
        </p:nvSpPr>
        <p:spPr bwMode="auto">
          <a:xfrm flipH="1" flipV="1">
            <a:off x="6478556" y="4724272"/>
            <a:ext cx="182880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64" name="Line 169"/>
          <p:cNvSpPr>
            <a:spLocks noChangeShapeType="1"/>
          </p:cNvSpPr>
          <p:nvPr/>
        </p:nvSpPr>
        <p:spPr bwMode="auto">
          <a:xfrm flipH="1" flipV="1">
            <a:off x="6326156" y="4876672"/>
            <a:ext cx="6858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65" name="Text Box 170"/>
          <p:cNvSpPr txBox="1">
            <a:spLocks noChangeArrowheads="1"/>
          </p:cNvSpPr>
          <p:nvPr/>
        </p:nvSpPr>
        <p:spPr bwMode="auto">
          <a:xfrm>
            <a:off x="4573556" y="6095873"/>
            <a:ext cx="19050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b="1"/>
              <a:t>Website</a:t>
            </a:r>
          </a:p>
        </p:txBody>
      </p:sp>
      <p:pic>
        <p:nvPicPr>
          <p:cNvPr id="166" name="Picture 165">
            <a:extLst>
              <a:ext uri="{FF2B5EF4-FFF2-40B4-BE49-F238E27FC236}">
                <a16:creationId xmlns:a16="http://schemas.microsoft.com/office/drawing/2014/main" xmlns="" id="{8DF60C80-D509-4D6B-BF63-00A38BF80587}"/>
              </a:ext>
            </a:extLst>
          </p:cNvPr>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1601788" y="-1833709"/>
            <a:ext cx="10287000" cy="685800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false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1360476</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2011-12-12T13:37:00+00:00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2035-01-01T08:00:00+00:00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TP102801058</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706496</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REDMOND\v-soujap</DisplayName>
        <AccountId>1954</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14</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Props1.xml><?xml version="1.0" encoding="utf-8"?>
<ds:datastoreItem xmlns:ds="http://schemas.openxmlformats.org/officeDocument/2006/customXml" ds:itemID="{83ED4759-CFDD-43F0-817C-11D9197192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D003AC8-209A-4321-A17C-1B7A20643390}">
  <ds:schemaRefs>
    <ds:schemaRef ds:uri="http://schemas.microsoft.com/sharepoint/v3/contenttype/forms"/>
  </ds:schemaRefs>
</ds:datastoreItem>
</file>

<file path=customXml/itemProps3.xml><?xml version="1.0" encoding="utf-8"?>
<ds:datastoreItem xmlns:ds="http://schemas.openxmlformats.org/officeDocument/2006/customXml" ds:itemID="{4ED80E12-3BE9-4746-820E-FFB249F467F2}">
  <ds:schemaRefs>
    <ds:schemaRef ds:uri="http://schemas.microsoft.com/office/2006/documentManagement/types"/>
    <ds:schemaRef ds:uri="http://purl.org/dc/elements/1.1/"/>
    <ds:schemaRef ds:uri="http://schemas.microsoft.com/office/2006/metadata/properties"/>
    <ds:schemaRef ds:uri="4873beb7-5857-4685-be1f-d57550cc96cc"/>
    <ds:schemaRef ds:uri="http://schemas.openxmlformats.org/package/2006/metadata/core-properties"/>
    <ds:schemaRef ds:uri="http://purl.org/dc/term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Flow</Template>
  <TotalTime>1039</TotalTime>
  <Words>1625</Words>
  <Application>Microsoft Office PowerPoint</Application>
  <PresentationFormat>Custom</PresentationFormat>
  <Paragraphs>193</Paragraphs>
  <Slides>25</Slides>
  <Notes>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Flow</vt:lpstr>
      <vt:lpstr>Customer Retention Case Study Presentation</vt:lpstr>
      <vt:lpstr>Agenda:</vt:lpstr>
      <vt:lpstr>Introduction</vt:lpstr>
      <vt:lpstr>Slide 4</vt:lpstr>
      <vt:lpstr>Slide 5</vt:lpstr>
      <vt:lpstr>Slide 6</vt:lpstr>
      <vt:lpstr>Problem Statement</vt:lpstr>
      <vt:lpstr>Slide 8</vt:lpstr>
      <vt:lpstr>How a Modern Database Works </vt:lpstr>
      <vt:lpstr>Objective</vt:lpstr>
      <vt:lpstr>Exploratory Data Analysis (EDA)</vt:lpstr>
      <vt:lpstr>Slide 12</vt:lpstr>
      <vt:lpstr>Dataset Description</vt:lpstr>
      <vt:lpstr>Visualization</vt:lpstr>
      <vt:lpstr>Univariate Analysis:</vt:lpstr>
      <vt:lpstr>Bivariate Analysis:</vt:lpstr>
      <vt:lpstr>Bivariate Analysis:</vt:lpstr>
      <vt:lpstr>Bivariate Analysis:</vt:lpstr>
      <vt:lpstr>Inference</vt:lpstr>
      <vt:lpstr>1. Amazon.com</vt:lpstr>
      <vt:lpstr>2. Flipkart.com</vt:lpstr>
      <vt:lpstr>3. Myntra.com</vt:lpstr>
      <vt:lpstr>4. Paytm.com</vt:lpstr>
      <vt:lpstr>5. Snapdeal.com</vt:lpstr>
      <vt:lpstr>Slide 25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Retention Case Study Presentation</dc:title>
  <dc:creator>Sonali Daga</dc:creator>
  <cp:lastModifiedBy>Dell</cp:lastModifiedBy>
  <cp:revision>8</cp:revision>
  <dcterms:created xsi:type="dcterms:W3CDTF">2021-09-16T06:05:54Z</dcterms:created>
  <dcterms:modified xsi:type="dcterms:W3CDTF">2022-11-16T13:04:56Z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